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  <p:sldMasterId id="2147483712" r:id="rId3"/>
    <p:sldMasterId id="2147483725" r:id="rId4"/>
    <p:sldMasterId id="2147483739" r:id="rId5"/>
    <p:sldMasterId id="2147483751" r:id="rId6"/>
  </p:sldMasterIdLst>
  <p:notesMasterIdLst>
    <p:notesMasterId r:id="rId17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5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660"/>
  </p:normalViewPr>
  <p:slideViewPr>
    <p:cSldViewPr>
      <p:cViewPr>
        <p:scale>
          <a:sx n="46" d="100"/>
          <a:sy n="46" d="100"/>
        </p:scale>
        <p:origin x="-1852" y="-4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C9CB9-99B0-4DEA-9704-D774A3CEC5D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D0B8E-DBC8-40D9-A827-9AB011F5C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53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D0B8E-DBC8-40D9-A827-9AB011F5CDE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54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68450" y="4454525"/>
            <a:ext cx="7573963" cy="9525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>
              <a:gd name="T0" fmla="*/ 243 w 989"/>
              <a:gd name="T1" fmla="*/ 0 h 602"/>
              <a:gd name="T2" fmla="*/ 988 w 989"/>
              <a:gd name="T3" fmla="*/ 346 h 602"/>
              <a:gd name="T4" fmla="*/ 953 w 989"/>
              <a:gd name="T5" fmla="*/ 600 h 602"/>
              <a:gd name="T6" fmla="*/ 0 w 989"/>
              <a:gd name="T7" fmla="*/ 601 h 602"/>
              <a:gd name="T8" fmla="*/ 243 w 989"/>
              <a:gd name="T9" fmla="*/ 0 h 6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>
              <a:gd name="T0" fmla="*/ 0 w 988"/>
              <a:gd name="T1" fmla="*/ 428 h 429"/>
              <a:gd name="T2" fmla="*/ 427 w 988"/>
              <a:gd name="T3" fmla="*/ 0 h 429"/>
              <a:gd name="T4" fmla="*/ 987 w 988"/>
              <a:gd name="T5" fmla="*/ 219 h 429"/>
              <a:gd name="T6" fmla="*/ 987 w 988"/>
              <a:gd name="T7" fmla="*/ 428 h 429"/>
              <a:gd name="T8" fmla="*/ 0 w 988"/>
              <a:gd name="T9" fmla="*/ 428 h 4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>
              <a:gd name="T0" fmla="*/ 0 w 1393"/>
              <a:gd name="T1" fmla="*/ 0 h 4320"/>
              <a:gd name="T2" fmla="*/ 1392 w 1393"/>
              <a:gd name="T3" fmla="*/ 240 h 4320"/>
              <a:gd name="T4" fmla="*/ 288 w 1393"/>
              <a:gd name="T5" fmla="*/ 4319 h 4320"/>
              <a:gd name="T6" fmla="*/ 0 w 1393"/>
              <a:gd name="T7" fmla="*/ 4319 h 4320"/>
              <a:gd name="T8" fmla="*/ 0 w 1393"/>
              <a:gd name="T9" fmla="*/ 0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3175" y="-15875"/>
            <a:ext cx="1522413" cy="6873875"/>
          </a:xfrm>
          <a:custGeom>
            <a:avLst/>
            <a:gdLst>
              <a:gd name="T0" fmla="*/ 0 w 959"/>
              <a:gd name="T1" fmla="*/ 0 h 4330"/>
              <a:gd name="T2" fmla="*/ 958 w 959"/>
              <a:gd name="T3" fmla="*/ 346 h 4330"/>
              <a:gd name="T4" fmla="*/ 286 w 959"/>
              <a:gd name="T5" fmla="*/ 4329 h 4330"/>
              <a:gd name="T6" fmla="*/ 0 w 959"/>
              <a:gd name="T7" fmla="*/ 4329 h 4330"/>
              <a:gd name="T8" fmla="*/ 0 w 959"/>
              <a:gd name="T9" fmla="*/ 0 h 43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42792" name="Rectangle 8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4279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4495800"/>
            <a:ext cx="6781800" cy="9144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 anchor="ctr"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772400" y="6415088"/>
            <a:ext cx="1371600" cy="423862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92844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0177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69163" y="0"/>
            <a:ext cx="1716087" cy="60785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17725" y="0"/>
            <a:ext cx="4999038" cy="60785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80850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725" y="0"/>
            <a:ext cx="6867525" cy="10652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07856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36A84-AF19-492E-B41E-600B744C3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08482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8339A-4BE2-4074-A871-4A1CA8D00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73193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93BF4-986C-472F-9946-FB2B66905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16295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9293B-92E6-4E95-82FE-FF02A0956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691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3905C-B86D-45A0-AA1E-5013F2409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25062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B20C5-09D3-4806-8A8C-F7909DB6AC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79199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44AE9-556F-4CA2-88DE-49E5FE635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9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73556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4C0C7-D9D4-44DA-A59E-792BE18BE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1264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6DA7F-C249-4137-95B6-FA54649DA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5243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5881-D381-4846-96F3-2F7A60E908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7343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8DA46-7047-4192-943A-CEC48DC4E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30178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844AA-D575-4047-A6EE-C2C717CA7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30191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0F24C-9802-4159-88DA-0B8B28F3A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66817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9D935-527C-42F1-88F1-9726FF05D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10650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05000" y="1982788"/>
            <a:ext cx="7010400" cy="48752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1295400"/>
            <a:ext cx="8763000" cy="1524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6200" y="228600"/>
            <a:ext cx="2133600" cy="6651625"/>
            <a:chOff x="48" y="144"/>
            <a:chExt cx="1344" cy="4190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88" y="288"/>
              <a:ext cx="672" cy="7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88" y="1248"/>
              <a:ext cx="672" cy="30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192" y="12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528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33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624" y="11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auto">
            <a:xfrm>
              <a:off x="288" y="12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240" y="28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768" y="15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Oval 14"/>
            <p:cNvSpPr>
              <a:spLocks noChangeArrowheads="1"/>
            </p:cNvSpPr>
            <p:nvPr/>
          </p:nvSpPr>
          <p:spPr bwMode="auto">
            <a:xfrm>
              <a:off x="528" y="17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Oval 15"/>
            <p:cNvSpPr>
              <a:spLocks noChangeArrowheads="1"/>
            </p:cNvSpPr>
            <p:nvPr/>
          </p:nvSpPr>
          <p:spPr bwMode="auto">
            <a:xfrm>
              <a:off x="576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Oval 16"/>
            <p:cNvSpPr>
              <a:spLocks noChangeArrowheads="1"/>
            </p:cNvSpPr>
            <p:nvPr/>
          </p:nvSpPr>
          <p:spPr bwMode="auto">
            <a:xfrm>
              <a:off x="38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Oval 17"/>
            <p:cNvSpPr>
              <a:spLocks noChangeArrowheads="1"/>
            </p:cNvSpPr>
            <p:nvPr/>
          </p:nvSpPr>
          <p:spPr bwMode="auto">
            <a:xfrm>
              <a:off x="192" y="177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Oval 18"/>
            <p:cNvSpPr>
              <a:spLocks noChangeArrowheads="1"/>
            </p:cNvSpPr>
            <p:nvPr/>
          </p:nvSpPr>
          <p:spPr bwMode="auto">
            <a:xfrm>
              <a:off x="240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576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Oval 20"/>
            <p:cNvSpPr>
              <a:spLocks noChangeArrowheads="1"/>
            </p:cNvSpPr>
            <p:nvPr/>
          </p:nvSpPr>
          <p:spPr bwMode="auto">
            <a:xfrm>
              <a:off x="432" y="225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Oval 21"/>
            <p:cNvSpPr>
              <a:spLocks noChangeArrowheads="1"/>
            </p:cNvSpPr>
            <p:nvPr/>
          </p:nvSpPr>
          <p:spPr bwMode="auto">
            <a:xfrm>
              <a:off x="336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Oval 22"/>
            <p:cNvSpPr>
              <a:spLocks noChangeArrowheads="1"/>
            </p:cNvSpPr>
            <p:nvPr/>
          </p:nvSpPr>
          <p:spPr bwMode="auto">
            <a:xfrm>
              <a:off x="816" y="22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Oval 23"/>
            <p:cNvSpPr>
              <a:spLocks noChangeArrowheads="1"/>
            </p:cNvSpPr>
            <p:nvPr/>
          </p:nvSpPr>
          <p:spPr bwMode="auto">
            <a:xfrm>
              <a:off x="672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Oval 24"/>
            <p:cNvSpPr>
              <a:spLocks noChangeArrowheads="1"/>
            </p:cNvSpPr>
            <p:nvPr/>
          </p:nvSpPr>
          <p:spPr bwMode="auto">
            <a:xfrm>
              <a:off x="528" y="29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Oval 25"/>
            <p:cNvSpPr>
              <a:spLocks noChangeArrowheads="1"/>
            </p:cNvSpPr>
            <p:nvPr/>
          </p:nvSpPr>
          <p:spPr bwMode="auto">
            <a:xfrm>
              <a:off x="720" y="23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26"/>
            <p:cNvSpPr>
              <a:spLocks noChangeArrowheads="1"/>
            </p:cNvSpPr>
            <p:nvPr/>
          </p:nvSpPr>
          <p:spPr bwMode="auto">
            <a:xfrm>
              <a:off x="192" y="25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auto">
            <a:xfrm>
              <a:off x="768" y="18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auto">
            <a:xfrm>
              <a:off x="14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624" y="30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Oval 30"/>
            <p:cNvSpPr>
              <a:spLocks noChangeArrowheads="1"/>
            </p:cNvSpPr>
            <p:nvPr/>
          </p:nvSpPr>
          <p:spPr bwMode="auto">
            <a:xfrm>
              <a:off x="240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Oval 31"/>
            <p:cNvSpPr>
              <a:spLocks noChangeArrowheads="1"/>
            </p:cNvSpPr>
            <p:nvPr/>
          </p:nvSpPr>
          <p:spPr bwMode="auto">
            <a:xfrm>
              <a:off x="384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336" y="312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768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Oval 34"/>
            <p:cNvSpPr>
              <a:spLocks noChangeArrowheads="1"/>
            </p:cNvSpPr>
            <p:nvPr/>
          </p:nvSpPr>
          <p:spPr bwMode="auto">
            <a:xfrm>
              <a:off x="240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auto">
            <a:xfrm>
              <a:off x="288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auto">
            <a:xfrm>
              <a:off x="576" y="34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auto">
            <a:xfrm>
              <a:off x="528" y="364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auto">
            <a:xfrm>
              <a:off x="672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auto">
            <a:xfrm>
              <a:off x="384" y="39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auto">
            <a:xfrm>
              <a:off x="576" y="3889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auto">
            <a:xfrm>
              <a:off x="816" y="4031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auto">
            <a:xfrm>
              <a:off x="480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auto">
            <a:xfrm>
              <a:off x="144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auto">
            <a:xfrm>
              <a:off x="528" y="259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auto">
            <a:xfrm>
              <a:off x="720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auto">
            <a:xfrm>
              <a:off x="9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auto">
            <a:xfrm>
              <a:off x="864" y="28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auto">
            <a:xfrm>
              <a:off x="864" y="16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auto">
            <a:xfrm>
              <a:off x="864" y="31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auto">
            <a:xfrm>
              <a:off x="864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3" name="Group 51"/>
            <p:cNvGrpSpPr>
              <a:grpSpLocks/>
            </p:cNvGrpSpPr>
            <p:nvPr/>
          </p:nvGrpSpPr>
          <p:grpSpPr bwMode="auto">
            <a:xfrm>
              <a:off x="95" y="145"/>
              <a:ext cx="1008" cy="1007"/>
              <a:chOff x="95" y="145"/>
              <a:chExt cx="1008" cy="1007"/>
            </a:xfrm>
          </p:grpSpPr>
          <p:sp>
            <p:nvSpPr>
              <p:cNvPr id="61" name="Oval 52"/>
              <p:cNvSpPr>
                <a:spLocks noChangeArrowheads="1"/>
              </p:cNvSpPr>
              <p:nvPr/>
            </p:nvSpPr>
            <p:spPr bwMode="auto">
              <a:xfrm>
                <a:off x="431" y="289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" name="Oval 53"/>
              <p:cNvSpPr>
                <a:spLocks noChangeArrowheads="1"/>
              </p:cNvSpPr>
              <p:nvPr/>
            </p:nvSpPr>
            <p:spPr bwMode="auto">
              <a:xfrm>
                <a:off x="527" y="62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" name="Oval 54"/>
              <p:cNvSpPr>
                <a:spLocks noChangeArrowheads="1"/>
              </p:cNvSpPr>
              <p:nvPr/>
            </p:nvSpPr>
            <p:spPr bwMode="auto">
              <a:xfrm>
                <a:off x="815" y="674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" name="Oval 55"/>
              <p:cNvSpPr>
                <a:spLocks noChangeArrowheads="1"/>
              </p:cNvSpPr>
              <p:nvPr/>
            </p:nvSpPr>
            <p:spPr bwMode="auto">
              <a:xfrm>
                <a:off x="863" y="29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" name="Oval 56"/>
              <p:cNvSpPr>
                <a:spLocks noChangeArrowheads="1"/>
              </p:cNvSpPr>
              <p:nvPr/>
            </p:nvSpPr>
            <p:spPr bwMode="auto">
              <a:xfrm>
                <a:off x="338" y="81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" name="Oval 57"/>
              <p:cNvSpPr>
                <a:spLocks noChangeArrowheads="1"/>
              </p:cNvSpPr>
              <p:nvPr/>
            </p:nvSpPr>
            <p:spPr bwMode="auto">
              <a:xfrm>
                <a:off x="770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" name="Oval 58"/>
              <p:cNvSpPr>
                <a:spLocks noChangeArrowheads="1"/>
              </p:cNvSpPr>
              <p:nvPr/>
            </p:nvSpPr>
            <p:spPr bwMode="auto">
              <a:xfrm>
                <a:off x="335" y="57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Oval 59"/>
              <p:cNvSpPr>
                <a:spLocks noChangeArrowheads="1"/>
              </p:cNvSpPr>
              <p:nvPr/>
            </p:nvSpPr>
            <p:spPr bwMode="auto">
              <a:xfrm>
                <a:off x="671" y="768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" name="Oval 60"/>
              <p:cNvSpPr>
                <a:spLocks noChangeArrowheads="1"/>
              </p:cNvSpPr>
              <p:nvPr/>
            </p:nvSpPr>
            <p:spPr bwMode="auto">
              <a:xfrm>
                <a:off x="431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" name="Oval 61"/>
              <p:cNvSpPr>
                <a:spLocks noChangeArrowheads="1"/>
              </p:cNvSpPr>
              <p:nvPr/>
            </p:nvSpPr>
            <p:spPr bwMode="auto">
              <a:xfrm>
                <a:off x="623" y="33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Oval 62"/>
              <p:cNvSpPr>
                <a:spLocks noChangeArrowheads="1"/>
              </p:cNvSpPr>
              <p:nvPr/>
            </p:nvSpPr>
            <p:spPr bwMode="auto">
              <a:xfrm>
                <a:off x="719" y="43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Oval 63"/>
              <p:cNvSpPr>
                <a:spLocks noChangeArrowheads="1"/>
              </p:cNvSpPr>
              <p:nvPr/>
            </p:nvSpPr>
            <p:spPr bwMode="auto">
              <a:xfrm>
                <a:off x="383" y="48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Oval 64"/>
              <p:cNvSpPr>
                <a:spLocks noChangeArrowheads="1"/>
              </p:cNvSpPr>
              <p:nvPr/>
            </p:nvSpPr>
            <p:spPr bwMode="auto">
              <a:xfrm>
                <a:off x="191" y="67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Oval 65"/>
              <p:cNvSpPr>
                <a:spLocks noChangeArrowheads="1"/>
              </p:cNvSpPr>
              <p:nvPr/>
            </p:nvSpPr>
            <p:spPr bwMode="auto">
              <a:xfrm>
                <a:off x="143" y="38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" name="Oval 66"/>
              <p:cNvSpPr>
                <a:spLocks noChangeArrowheads="1"/>
              </p:cNvSpPr>
              <p:nvPr/>
            </p:nvSpPr>
            <p:spPr bwMode="auto">
              <a:xfrm>
                <a:off x="95" y="81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6" name="Oval 67"/>
              <p:cNvSpPr>
                <a:spLocks noChangeArrowheads="1"/>
              </p:cNvSpPr>
              <p:nvPr/>
            </p:nvSpPr>
            <p:spPr bwMode="auto">
              <a:xfrm>
                <a:off x="719" y="14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Oval 68"/>
              <p:cNvSpPr>
                <a:spLocks noChangeArrowheads="1"/>
              </p:cNvSpPr>
              <p:nvPr/>
            </p:nvSpPr>
            <p:spPr bwMode="auto">
              <a:xfrm>
                <a:off x="239" y="19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4" name="Rectangle 69"/>
            <p:cNvSpPr>
              <a:spLocks noChangeArrowheads="1"/>
            </p:cNvSpPr>
            <p:nvPr/>
          </p:nvSpPr>
          <p:spPr bwMode="auto">
            <a:xfrm>
              <a:off x="192" y="144"/>
              <a:ext cx="81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Rectangle 70"/>
            <p:cNvSpPr>
              <a:spLocks noChangeArrowheads="1"/>
            </p:cNvSpPr>
            <p:nvPr/>
          </p:nvSpPr>
          <p:spPr bwMode="auto">
            <a:xfrm>
              <a:off x="48" y="240"/>
              <a:ext cx="240" cy="40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Rectangle 71"/>
            <p:cNvSpPr>
              <a:spLocks noChangeArrowheads="1"/>
            </p:cNvSpPr>
            <p:nvPr/>
          </p:nvSpPr>
          <p:spPr bwMode="auto">
            <a:xfrm>
              <a:off x="96" y="816"/>
              <a:ext cx="19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Rectangle 72"/>
            <p:cNvSpPr>
              <a:spLocks noChangeArrowheads="1"/>
            </p:cNvSpPr>
            <p:nvPr/>
          </p:nvSpPr>
          <p:spPr bwMode="auto">
            <a:xfrm>
              <a:off x="192" y="1056"/>
              <a:ext cx="816" cy="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Rectangle 73"/>
            <p:cNvSpPr>
              <a:spLocks noChangeArrowheads="1"/>
            </p:cNvSpPr>
            <p:nvPr/>
          </p:nvSpPr>
          <p:spPr bwMode="auto">
            <a:xfrm>
              <a:off x="960" y="192"/>
              <a:ext cx="240" cy="4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Rectangle 74"/>
            <p:cNvSpPr>
              <a:spLocks noChangeArrowheads="1"/>
            </p:cNvSpPr>
            <p:nvPr/>
          </p:nvSpPr>
          <p:spPr bwMode="auto">
            <a:xfrm>
              <a:off x="960" y="816"/>
              <a:ext cx="43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Oval 75"/>
            <p:cNvSpPr>
              <a:spLocks noChangeArrowheads="1"/>
            </p:cNvSpPr>
            <p:nvPr/>
          </p:nvSpPr>
          <p:spPr bwMode="auto">
            <a:xfrm>
              <a:off x="528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8" name="Rectangle 78"/>
          <p:cNvSpPr>
            <a:spLocks noChangeArrowheads="1"/>
          </p:cNvSpPr>
          <p:nvPr/>
        </p:nvSpPr>
        <p:spPr bwMode="auto">
          <a:xfrm>
            <a:off x="2286000" y="6029325"/>
            <a:ext cx="222250" cy="827088"/>
          </a:xfrm>
          <a:prstGeom prst="rect">
            <a:avLst/>
          </a:prstGeom>
          <a:solidFill>
            <a:srgbClr val="B2B2B2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1147980" name="Rectangle 7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81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47981" name="Rectangle 7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562225" y="2286000"/>
            <a:ext cx="5819775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9" name="Rectangle 7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8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8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DC162-3E4B-47A2-85BA-A52A117299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42414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5ACE0-48FE-498F-B6BA-66C11F382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7961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80482-3DC8-42B4-B644-29BC7383F3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2963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21177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8213" y="2286000"/>
            <a:ext cx="31623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22913" y="2286000"/>
            <a:ext cx="3163887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0AC3B-450E-4E06-BB09-2AE04B12F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92767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758C1-CD2B-4C48-8785-F23C50F52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02835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3B57A-D008-4744-8BAC-582E09D18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5806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C43CB-C7B0-490A-A317-8AA8F55E1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46657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85335-31CD-4AF7-9EAC-5570F0034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7788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29D97-26DF-4838-BB25-872B6785B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841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FC7A-7CDB-4303-9C66-E0FB42F3A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3035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77100" y="381000"/>
            <a:ext cx="179070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5000" y="381000"/>
            <a:ext cx="52197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3B63B-2BD8-4AE2-BB18-4E04699F3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39822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716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8213" y="2286000"/>
            <a:ext cx="31623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22913" y="2286000"/>
            <a:ext cx="3163887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5A5C3-C22C-43F2-B5EC-DA3CE1F2E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3422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>
                  <a:gd name="T0" fmla="*/ 16 w 596"/>
                  <a:gd name="T1" fmla="*/ 370 h 666"/>
                  <a:gd name="T2" fmla="*/ 6 w 596"/>
                  <a:gd name="T3" fmla="*/ 341 h 666"/>
                  <a:gd name="T4" fmla="*/ 0 w 596"/>
                  <a:gd name="T5" fmla="*/ 289 h 666"/>
                  <a:gd name="T6" fmla="*/ 4 w 596"/>
                  <a:gd name="T7" fmla="*/ 222 h 666"/>
                  <a:gd name="T8" fmla="*/ 25 w 596"/>
                  <a:gd name="T9" fmla="*/ 151 h 666"/>
                  <a:gd name="T10" fmla="*/ 69 w 596"/>
                  <a:gd name="T11" fmla="*/ 84 h 666"/>
                  <a:gd name="T12" fmla="*/ 142 w 596"/>
                  <a:gd name="T13" fmla="*/ 31 h 666"/>
                  <a:gd name="T14" fmla="*/ 247 w 596"/>
                  <a:gd name="T15" fmla="*/ 2 h 666"/>
                  <a:gd name="T16" fmla="*/ 380 w 596"/>
                  <a:gd name="T17" fmla="*/ 9 h 666"/>
                  <a:gd name="T18" fmla="*/ 484 w 596"/>
                  <a:gd name="T19" fmla="*/ 68 h 666"/>
                  <a:gd name="T20" fmla="*/ 554 w 596"/>
                  <a:gd name="T21" fmla="*/ 165 h 666"/>
                  <a:gd name="T22" fmla="*/ 591 w 596"/>
                  <a:gd name="T23" fmla="*/ 284 h 666"/>
                  <a:gd name="T24" fmla="*/ 595 w 596"/>
                  <a:gd name="T25" fmla="*/ 409 h 666"/>
                  <a:gd name="T26" fmla="*/ 566 w 596"/>
                  <a:gd name="T27" fmla="*/ 525 h 666"/>
                  <a:gd name="T28" fmla="*/ 507 w 596"/>
                  <a:gd name="T29" fmla="*/ 615 h 666"/>
                  <a:gd name="T30" fmla="*/ 417 w 596"/>
                  <a:gd name="T31" fmla="*/ 663 h 666"/>
                  <a:gd name="T32" fmla="*/ 389 w 596"/>
                  <a:gd name="T33" fmla="*/ 659 h 666"/>
                  <a:gd name="T34" fmla="*/ 441 w 596"/>
                  <a:gd name="T35" fmla="*/ 617 h 666"/>
                  <a:gd name="T36" fmla="*/ 482 w 596"/>
                  <a:gd name="T37" fmla="*/ 544 h 666"/>
                  <a:gd name="T38" fmla="*/ 509 w 596"/>
                  <a:gd name="T39" fmla="*/ 454 h 666"/>
                  <a:gd name="T40" fmla="*/ 520 w 596"/>
                  <a:gd name="T41" fmla="*/ 355 h 666"/>
                  <a:gd name="T42" fmla="*/ 514 w 596"/>
                  <a:gd name="T43" fmla="*/ 258 h 666"/>
                  <a:gd name="T44" fmla="*/ 485 w 596"/>
                  <a:gd name="T45" fmla="*/ 174 h 666"/>
                  <a:gd name="T46" fmla="*/ 433 w 596"/>
                  <a:gd name="T47" fmla="*/ 112 h 666"/>
                  <a:gd name="T48" fmla="*/ 341 w 596"/>
                  <a:gd name="T49" fmla="*/ 75 h 666"/>
                  <a:gd name="T50" fmla="*/ 246 w 596"/>
                  <a:gd name="T51" fmla="*/ 61 h 666"/>
                  <a:gd name="T52" fmla="*/ 174 w 596"/>
                  <a:gd name="T53" fmla="*/ 71 h 666"/>
                  <a:gd name="T54" fmla="*/ 121 w 596"/>
                  <a:gd name="T55" fmla="*/ 101 h 666"/>
                  <a:gd name="T56" fmla="*/ 84 w 596"/>
                  <a:gd name="T57" fmla="*/ 149 h 666"/>
                  <a:gd name="T58" fmla="*/ 57 w 596"/>
                  <a:gd name="T59" fmla="*/ 206 h 666"/>
                  <a:gd name="T60" fmla="*/ 40 w 596"/>
                  <a:gd name="T61" fmla="*/ 272 h 666"/>
                  <a:gd name="T62" fmla="*/ 28 w 596"/>
                  <a:gd name="T63" fmla="*/ 339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6 w 149"/>
                  <a:gd name="T3" fmla="*/ 6 h 704"/>
                  <a:gd name="T4" fmla="*/ 16 w 149"/>
                  <a:gd name="T5" fmla="*/ 14 h 704"/>
                  <a:gd name="T6" fmla="*/ 28 w 149"/>
                  <a:gd name="T7" fmla="*/ 24 h 704"/>
                  <a:gd name="T8" fmla="*/ 41 w 149"/>
                  <a:gd name="T9" fmla="*/ 37 h 704"/>
                  <a:gd name="T10" fmla="*/ 58 w 149"/>
                  <a:gd name="T11" fmla="*/ 53 h 704"/>
                  <a:gd name="T12" fmla="*/ 73 w 149"/>
                  <a:gd name="T13" fmla="*/ 70 h 704"/>
                  <a:gd name="T14" fmla="*/ 88 w 149"/>
                  <a:gd name="T15" fmla="*/ 90 h 704"/>
                  <a:gd name="T16" fmla="*/ 100 w 149"/>
                  <a:gd name="T17" fmla="*/ 113 h 704"/>
                  <a:gd name="T18" fmla="*/ 112 w 149"/>
                  <a:gd name="T19" fmla="*/ 137 h 704"/>
                  <a:gd name="T20" fmla="*/ 120 w 149"/>
                  <a:gd name="T21" fmla="*/ 165 h 704"/>
                  <a:gd name="T22" fmla="*/ 124 w 149"/>
                  <a:gd name="T23" fmla="*/ 196 h 704"/>
                  <a:gd name="T24" fmla="*/ 126 w 149"/>
                  <a:gd name="T25" fmla="*/ 228 h 704"/>
                  <a:gd name="T26" fmla="*/ 120 w 149"/>
                  <a:gd name="T27" fmla="*/ 264 h 704"/>
                  <a:gd name="T28" fmla="*/ 109 w 149"/>
                  <a:gd name="T29" fmla="*/ 302 h 704"/>
                  <a:gd name="T30" fmla="*/ 92 w 149"/>
                  <a:gd name="T31" fmla="*/ 342 h 704"/>
                  <a:gd name="T32" fmla="*/ 67 w 149"/>
                  <a:gd name="T33" fmla="*/ 386 h 704"/>
                  <a:gd name="T34" fmla="*/ 39 w 149"/>
                  <a:gd name="T35" fmla="*/ 436 h 704"/>
                  <a:gd name="T36" fmla="*/ 21 w 149"/>
                  <a:gd name="T37" fmla="*/ 482 h 704"/>
                  <a:gd name="T38" fmla="*/ 10 w 149"/>
                  <a:gd name="T39" fmla="*/ 525 h 704"/>
                  <a:gd name="T40" fmla="*/ 6 w 149"/>
                  <a:gd name="T41" fmla="*/ 566 h 704"/>
                  <a:gd name="T42" fmla="*/ 6 w 149"/>
                  <a:gd name="T43" fmla="*/ 605 h 704"/>
                  <a:gd name="T44" fmla="*/ 8 w 149"/>
                  <a:gd name="T45" fmla="*/ 641 h 704"/>
                  <a:gd name="T46" fmla="*/ 12 w 149"/>
                  <a:gd name="T47" fmla="*/ 673 h 704"/>
                  <a:gd name="T48" fmla="*/ 14 w 149"/>
                  <a:gd name="T49" fmla="*/ 704 h 704"/>
                  <a:gd name="T50" fmla="*/ 41 w 149"/>
                  <a:gd name="T51" fmla="*/ 688 h 704"/>
                  <a:gd name="T52" fmla="*/ 39 w 149"/>
                  <a:gd name="T53" fmla="*/ 680 h 704"/>
                  <a:gd name="T54" fmla="*/ 36 w 149"/>
                  <a:gd name="T55" fmla="*/ 657 h 704"/>
                  <a:gd name="T56" fmla="*/ 33 w 149"/>
                  <a:gd name="T57" fmla="*/ 622 h 704"/>
                  <a:gd name="T58" fmla="*/ 35 w 149"/>
                  <a:gd name="T59" fmla="*/ 575 h 704"/>
                  <a:gd name="T60" fmla="*/ 41 w 149"/>
                  <a:gd name="T61" fmla="*/ 519 h 704"/>
                  <a:gd name="T62" fmla="*/ 58 w 149"/>
                  <a:gd name="T63" fmla="*/ 455 h 704"/>
                  <a:gd name="T64" fmla="*/ 86 w 149"/>
                  <a:gd name="T65" fmla="*/ 386 h 704"/>
                  <a:gd name="T66" fmla="*/ 129 w 149"/>
                  <a:gd name="T67" fmla="*/ 313 h 704"/>
                  <a:gd name="T68" fmla="*/ 143 w 149"/>
                  <a:gd name="T69" fmla="*/ 279 h 704"/>
                  <a:gd name="T70" fmla="*/ 149 w 149"/>
                  <a:gd name="T71" fmla="*/ 235 h 704"/>
                  <a:gd name="T72" fmla="*/ 144 w 149"/>
                  <a:gd name="T73" fmla="*/ 184 h 704"/>
                  <a:gd name="T74" fmla="*/ 131 w 149"/>
                  <a:gd name="T75" fmla="*/ 134 h 704"/>
                  <a:gd name="T76" fmla="*/ 109 w 149"/>
                  <a:gd name="T77" fmla="*/ 85 h 704"/>
                  <a:gd name="T78" fmla="*/ 81 w 149"/>
                  <a:gd name="T79" fmla="*/ 44 h 704"/>
                  <a:gd name="T80" fmla="*/ 44 w 149"/>
                  <a:gd name="T81" fmla="*/ 14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94 w 128"/>
                <a:gd name="T1" fmla="*/ 0 h 217"/>
                <a:gd name="T2" fmla="*/ 105 w 128"/>
                <a:gd name="T3" fmla="*/ 9 h 217"/>
                <a:gd name="T4" fmla="*/ 115 w 128"/>
                <a:gd name="T5" fmla="*/ 27 h 217"/>
                <a:gd name="T6" fmla="*/ 123 w 128"/>
                <a:gd name="T7" fmla="*/ 50 h 217"/>
                <a:gd name="T8" fmla="*/ 128 w 128"/>
                <a:gd name="T9" fmla="*/ 78 h 217"/>
                <a:gd name="T10" fmla="*/ 127 w 128"/>
                <a:gd name="T11" fmla="*/ 111 h 217"/>
                <a:gd name="T12" fmla="*/ 116 w 128"/>
                <a:gd name="T13" fmla="*/ 145 h 217"/>
                <a:gd name="T14" fmla="*/ 94 w 128"/>
                <a:gd name="T15" fmla="*/ 181 h 217"/>
                <a:gd name="T16" fmla="*/ 60 w 128"/>
                <a:gd name="T17" fmla="*/ 217 h 217"/>
                <a:gd name="T18" fmla="*/ 49 w 128"/>
                <a:gd name="T19" fmla="*/ 213 h 217"/>
                <a:gd name="T20" fmla="*/ 38 w 128"/>
                <a:gd name="T21" fmla="*/ 210 h 217"/>
                <a:gd name="T22" fmla="*/ 26 w 128"/>
                <a:gd name="T23" fmla="*/ 205 h 217"/>
                <a:gd name="T24" fmla="*/ 16 w 128"/>
                <a:gd name="T25" fmla="*/ 201 h 217"/>
                <a:gd name="T26" fmla="*/ 8 w 128"/>
                <a:gd name="T27" fmla="*/ 196 h 217"/>
                <a:gd name="T28" fmla="*/ 2 w 128"/>
                <a:gd name="T29" fmla="*/ 190 h 217"/>
                <a:gd name="T30" fmla="*/ 0 w 128"/>
                <a:gd name="T31" fmla="*/ 183 h 217"/>
                <a:gd name="T32" fmla="*/ 1 w 128"/>
                <a:gd name="T33" fmla="*/ 178 h 217"/>
                <a:gd name="T34" fmla="*/ 13 w 128"/>
                <a:gd name="T35" fmla="*/ 171 h 217"/>
                <a:gd name="T36" fmla="*/ 29 w 128"/>
                <a:gd name="T37" fmla="*/ 161 h 217"/>
                <a:gd name="T38" fmla="*/ 46 w 128"/>
                <a:gd name="T39" fmla="*/ 150 h 217"/>
                <a:gd name="T40" fmla="*/ 63 w 128"/>
                <a:gd name="T41" fmla="*/ 134 h 217"/>
                <a:gd name="T42" fmla="*/ 79 w 128"/>
                <a:gd name="T43" fmla="*/ 112 h 217"/>
                <a:gd name="T44" fmla="*/ 91 w 128"/>
                <a:gd name="T45" fmla="*/ 83 h 217"/>
                <a:gd name="T46" fmla="*/ 97 w 128"/>
                <a:gd name="T47" fmla="*/ 46 h 217"/>
                <a:gd name="T48" fmla="*/ 94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75 w 117"/>
                <a:gd name="T1" fmla="*/ 0 h 132"/>
                <a:gd name="T2" fmla="*/ 0 w 117"/>
                <a:gd name="T3" fmla="*/ 25 h 132"/>
                <a:gd name="T4" fmla="*/ 3 w 117"/>
                <a:gd name="T5" fmla="*/ 26 h 132"/>
                <a:gd name="T6" fmla="*/ 14 w 117"/>
                <a:gd name="T7" fmla="*/ 29 h 132"/>
                <a:gd name="T8" fmla="*/ 29 w 117"/>
                <a:gd name="T9" fmla="*/ 36 h 132"/>
                <a:gd name="T10" fmla="*/ 46 w 117"/>
                <a:gd name="T11" fmla="*/ 47 h 132"/>
                <a:gd name="T12" fmla="*/ 66 w 117"/>
                <a:gd name="T13" fmla="*/ 62 h 132"/>
                <a:gd name="T14" fmla="*/ 84 w 117"/>
                <a:gd name="T15" fmla="*/ 80 h 132"/>
                <a:gd name="T16" fmla="*/ 102 w 117"/>
                <a:gd name="T17" fmla="*/ 103 h 132"/>
                <a:gd name="T18" fmla="*/ 116 w 117"/>
                <a:gd name="T19" fmla="*/ 132 h 132"/>
                <a:gd name="T20" fmla="*/ 117 w 117"/>
                <a:gd name="T21" fmla="*/ 120 h 132"/>
                <a:gd name="T22" fmla="*/ 115 w 117"/>
                <a:gd name="T23" fmla="*/ 107 h 132"/>
                <a:gd name="T24" fmla="*/ 108 w 117"/>
                <a:gd name="T25" fmla="*/ 90 h 132"/>
                <a:gd name="T26" fmla="*/ 99 w 117"/>
                <a:gd name="T27" fmla="*/ 74 h 132"/>
                <a:gd name="T28" fmla="*/ 89 w 117"/>
                <a:gd name="T29" fmla="*/ 58 h 132"/>
                <a:gd name="T30" fmla="*/ 78 w 117"/>
                <a:gd name="T31" fmla="*/ 45 h 132"/>
                <a:gd name="T32" fmla="*/ 67 w 117"/>
                <a:gd name="T33" fmla="*/ 36 h 132"/>
                <a:gd name="T34" fmla="*/ 58 w 117"/>
                <a:gd name="T35" fmla="*/ 32 h 132"/>
                <a:gd name="T36" fmla="*/ 69 w 117"/>
                <a:gd name="T37" fmla="*/ 29 h 132"/>
                <a:gd name="T38" fmla="*/ 79 w 117"/>
                <a:gd name="T39" fmla="*/ 28 h 132"/>
                <a:gd name="T40" fmla="*/ 89 w 117"/>
                <a:gd name="T41" fmla="*/ 26 h 132"/>
                <a:gd name="T42" fmla="*/ 98 w 117"/>
                <a:gd name="T43" fmla="*/ 25 h 132"/>
                <a:gd name="T44" fmla="*/ 105 w 117"/>
                <a:gd name="T45" fmla="*/ 24 h 132"/>
                <a:gd name="T46" fmla="*/ 109 w 117"/>
                <a:gd name="T47" fmla="*/ 22 h 132"/>
                <a:gd name="T48" fmla="*/ 113 w 117"/>
                <a:gd name="T49" fmla="*/ 21 h 132"/>
                <a:gd name="T50" fmla="*/ 114 w 117"/>
                <a:gd name="T51" fmla="*/ 21 h 132"/>
                <a:gd name="T52" fmla="*/ 75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9 w 29"/>
                <a:gd name="T1" fmla="*/ 0 h 77"/>
                <a:gd name="T2" fmla="*/ 23 w 29"/>
                <a:gd name="T3" fmla="*/ 0 h 77"/>
                <a:gd name="T4" fmla="*/ 16 w 29"/>
                <a:gd name="T5" fmla="*/ 4 h 77"/>
                <a:gd name="T6" fmla="*/ 9 w 29"/>
                <a:gd name="T7" fmla="*/ 9 h 77"/>
                <a:gd name="T8" fmla="*/ 4 w 29"/>
                <a:gd name="T9" fmla="*/ 19 h 77"/>
                <a:gd name="T10" fmla="*/ 1 w 29"/>
                <a:gd name="T11" fmla="*/ 30 h 77"/>
                <a:gd name="T12" fmla="*/ 0 w 29"/>
                <a:gd name="T13" fmla="*/ 44 h 77"/>
                <a:gd name="T14" fmla="*/ 3 w 29"/>
                <a:gd name="T15" fmla="*/ 60 h 77"/>
                <a:gd name="T16" fmla="*/ 11 w 29"/>
                <a:gd name="T17" fmla="*/ 77 h 77"/>
                <a:gd name="T18" fmla="*/ 15 w 29"/>
                <a:gd name="T19" fmla="*/ 53 h 77"/>
                <a:gd name="T20" fmla="*/ 19 w 29"/>
                <a:gd name="T21" fmla="*/ 37 h 77"/>
                <a:gd name="T22" fmla="*/ 23 w 29"/>
                <a:gd name="T23" fmla="*/ 22 h 77"/>
                <a:gd name="T24" fmla="*/ 29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3" y="129"/>
              <a:ext cx="356" cy="608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3" y="3302"/>
              <a:ext cx="500" cy="504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6 w 149"/>
                <a:gd name="T3" fmla="*/ 6 h 704"/>
                <a:gd name="T4" fmla="*/ 16 w 149"/>
                <a:gd name="T5" fmla="*/ 14 h 704"/>
                <a:gd name="T6" fmla="*/ 28 w 149"/>
                <a:gd name="T7" fmla="*/ 24 h 704"/>
                <a:gd name="T8" fmla="*/ 41 w 149"/>
                <a:gd name="T9" fmla="*/ 37 h 704"/>
                <a:gd name="T10" fmla="*/ 58 w 149"/>
                <a:gd name="T11" fmla="*/ 53 h 704"/>
                <a:gd name="T12" fmla="*/ 73 w 149"/>
                <a:gd name="T13" fmla="*/ 70 h 704"/>
                <a:gd name="T14" fmla="*/ 88 w 149"/>
                <a:gd name="T15" fmla="*/ 90 h 704"/>
                <a:gd name="T16" fmla="*/ 100 w 149"/>
                <a:gd name="T17" fmla="*/ 113 h 704"/>
                <a:gd name="T18" fmla="*/ 112 w 149"/>
                <a:gd name="T19" fmla="*/ 137 h 704"/>
                <a:gd name="T20" fmla="*/ 120 w 149"/>
                <a:gd name="T21" fmla="*/ 165 h 704"/>
                <a:gd name="T22" fmla="*/ 124 w 149"/>
                <a:gd name="T23" fmla="*/ 196 h 704"/>
                <a:gd name="T24" fmla="*/ 126 w 149"/>
                <a:gd name="T25" fmla="*/ 228 h 704"/>
                <a:gd name="T26" fmla="*/ 120 w 149"/>
                <a:gd name="T27" fmla="*/ 264 h 704"/>
                <a:gd name="T28" fmla="*/ 109 w 149"/>
                <a:gd name="T29" fmla="*/ 302 h 704"/>
                <a:gd name="T30" fmla="*/ 92 w 149"/>
                <a:gd name="T31" fmla="*/ 342 h 704"/>
                <a:gd name="T32" fmla="*/ 67 w 149"/>
                <a:gd name="T33" fmla="*/ 386 h 704"/>
                <a:gd name="T34" fmla="*/ 39 w 149"/>
                <a:gd name="T35" fmla="*/ 436 h 704"/>
                <a:gd name="T36" fmla="*/ 21 w 149"/>
                <a:gd name="T37" fmla="*/ 482 h 704"/>
                <a:gd name="T38" fmla="*/ 10 w 149"/>
                <a:gd name="T39" fmla="*/ 525 h 704"/>
                <a:gd name="T40" fmla="*/ 6 w 149"/>
                <a:gd name="T41" fmla="*/ 566 h 704"/>
                <a:gd name="T42" fmla="*/ 6 w 149"/>
                <a:gd name="T43" fmla="*/ 605 h 704"/>
                <a:gd name="T44" fmla="*/ 8 w 149"/>
                <a:gd name="T45" fmla="*/ 641 h 704"/>
                <a:gd name="T46" fmla="*/ 12 w 149"/>
                <a:gd name="T47" fmla="*/ 673 h 704"/>
                <a:gd name="T48" fmla="*/ 14 w 149"/>
                <a:gd name="T49" fmla="*/ 704 h 704"/>
                <a:gd name="T50" fmla="*/ 41 w 149"/>
                <a:gd name="T51" fmla="*/ 688 h 704"/>
                <a:gd name="T52" fmla="*/ 39 w 149"/>
                <a:gd name="T53" fmla="*/ 680 h 704"/>
                <a:gd name="T54" fmla="*/ 36 w 149"/>
                <a:gd name="T55" fmla="*/ 657 h 704"/>
                <a:gd name="T56" fmla="*/ 33 w 149"/>
                <a:gd name="T57" fmla="*/ 622 h 704"/>
                <a:gd name="T58" fmla="*/ 35 w 149"/>
                <a:gd name="T59" fmla="*/ 575 h 704"/>
                <a:gd name="T60" fmla="*/ 41 w 149"/>
                <a:gd name="T61" fmla="*/ 519 h 704"/>
                <a:gd name="T62" fmla="*/ 58 w 149"/>
                <a:gd name="T63" fmla="*/ 455 h 704"/>
                <a:gd name="T64" fmla="*/ 86 w 149"/>
                <a:gd name="T65" fmla="*/ 386 h 704"/>
                <a:gd name="T66" fmla="*/ 129 w 149"/>
                <a:gd name="T67" fmla="*/ 313 h 704"/>
                <a:gd name="T68" fmla="*/ 143 w 149"/>
                <a:gd name="T69" fmla="*/ 279 h 704"/>
                <a:gd name="T70" fmla="*/ 149 w 149"/>
                <a:gd name="T71" fmla="*/ 235 h 704"/>
                <a:gd name="T72" fmla="*/ 144 w 149"/>
                <a:gd name="T73" fmla="*/ 184 h 704"/>
                <a:gd name="T74" fmla="*/ 131 w 149"/>
                <a:gd name="T75" fmla="*/ 134 h 704"/>
                <a:gd name="T76" fmla="*/ 109 w 149"/>
                <a:gd name="T77" fmla="*/ 85 h 704"/>
                <a:gd name="T78" fmla="*/ 81 w 149"/>
                <a:gd name="T79" fmla="*/ 44 h 704"/>
                <a:gd name="T80" fmla="*/ 44 w 149"/>
                <a:gd name="T81" fmla="*/ 14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4011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24011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E6CD2-2880-4097-9901-C2EF85982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5729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29106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3C018-318A-4A4A-8467-E82436199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56436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974CF-A5FE-4BA1-AD67-4117EA71D6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42605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BFF8D-F932-4B63-9ADB-39FFC3F1E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2075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AAC05-481B-473E-8E0E-F0F53BDD3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71188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FE855-AFEE-4895-9BC8-44430A06D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54401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D5C6D-852F-441E-A3CC-EC9350B5C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36868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2A7CA-7A60-481C-AB46-3436724D7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6937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14ACA-CB81-40E4-A2A8-5A239E969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8539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7C466-2ABA-41E9-966C-8A8055B5A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015902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94317-BB37-43A6-AF7B-D382E6AAC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4306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346187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3C0BB-717A-49D2-A4C5-27964D25E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819244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B3C1E-D598-4873-A6C8-4D77C3431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875254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2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2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97081-795B-4A67-BD78-3C390C18E3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08420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1159A-4608-45F5-8A23-7506FBF6D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559424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D5C68-081F-45DA-8B10-B18B5AB1E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77909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EF221-2FA8-4C3F-9C3C-4AFED6C66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396550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7A4D3-E43E-4E35-A09E-717D50039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007294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13C4F-FAC8-4328-9E60-2173839DDF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12955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4346B-4A31-4330-854B-13299B3C7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11853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EBCE1-DCD2-422F-A058-52AD1EB4C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0154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86418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ADCB0-2D0F-4140-93A6-1472FB10B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33011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2B020-CF77-4996-B860-441D94A203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047024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670E6-7D2A-4527-978E-37035C0EF8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584202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34964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4964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FB92F777-F7A9-4F97-BDB1-C1D2CE0180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06001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D5B53-2E73-4889-A2AD-E434EB247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14674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88DF4-0ED4-4E59-AA69-77D00EFDB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0000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47532-E606-4B05-8C17-0389126E75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674788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6157E-A0EE-4860-AC78-4A28F94FE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25036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8CC82-7E48-4468-B631-1C87E4A82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719221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D0FE8-9B97-4529-A99A-EAE7549A9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1445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91153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2E821-1AEE-48B5-B49C-4D699C1FE5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065031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47B18-D54C-4E4C-99BF-AE4B291DA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02684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2467F-276F-466C-9CBD-8278B7856C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715073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AD7B2-360A-42B0-9B39-7DD42666C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07049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FA3B0-0F24-4F9E-ADD1-8DE0196B5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73221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96781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3570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>
              <a:gd name="T0" fmla="*/ 243 w 989"/>
              <a:gd name="T1" fmla="*/ 0 h 602"/>
              <a:gd name="T2" fmla="*/ 988 w 989"/>
              <a:gd name="T3" fmla="*/ 346 h 602"/>
              <a:gd name="T4" fmla="*/ 953 w 989"/>
              <a:gd name="T5" fmla="*/ 600 h 602"/>
              <a:gd name="T6" fmla="*/ 0 w 989"/>
              <a:gd name="T7" fmla="*/ 601 h 602"/>
              <a:gd name="T8" fmla="*/ 243 w 989"/>
              <a:gd name="T9" fmla="*/ 0 h 6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8" name="Freeform 4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>
              <a:gd name="T0" fmla="*/ 0 w 988"/>
              <a:gd name="T1" fmla="*/ 428 h 429"/>
              <a:gd name="T2" fmla="*/ 427 w 988"/>
              <a:gd name="T3" fmla="*/ 0 h 429"/>
              <a:gd name="T4" fmla="*/ 987 w 988"/>
              <a:gd name="T5" fmla="*/ 219 h 429"/>
              <a:gd name="T6" fmla="*/ 987 w 988"/>
              <a:gd name="T7" fmla="*/ 428 h 429"/>
              <a:gd name="T8" fmla="*/ 0 w 988"/>
              <a:gd name="T9" fmla="*/ 428 h 4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1030" name="Freeform 6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>
              <a:gd name="T0" fmla="*/ 0 w 1393"/>
              <a:gd name="T1" fmla="*/ 0 h 4320"/>
              <a:gd name="T2" fmla="*/ 1392 w 1393"/>
              <a:gd name="T3" fmla="*/ 240 h 4320"/>
              <a:gd name="T4" fmla="*/ 288 w 1393"/>
              <a:gd name="T5" fmla="*/ 4319 h 4320"/>
              <a:gd name="T6" fmla="*/ 0 w 1393"/>
              <a:gd name="T7" fmla="*/ 4319 h 4320"/>
              <a:gd name="T8" fmla="*/ 0 w 1393"/>
              <a:gd name="T9" fmla="*/ 0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4176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9438" y="6415088"/>
            <a:ext cx="15938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114176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27263" y="6415088"/>
            <a:ext cx="5091112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117725" y="0"/>
            <a:ext cx="6867525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auto">
          <a:xfrm>
            <a:off x="0" y="-15875"/>
            <a:ext cx="1522413" cy="6873875"/>
          </a:xfrm>
          <a:custGeom>
            <a:avLst/>
            <a:gdLst>
              <a:gd name="T0" fmla="*/ 0 w 959"/>
              <a:gd name="T1" fmla="*/ 0 h 4330"/>
              <a:gd name="T2" fmla="*/ 958 w 959"/>
              <a:gd name="T3" fmla="*/ 346 h 4330"/>
              <a:gd name="T4" fmla="*/ 286 w 959"/>
              <a:gd name="T5" fmla="*/ 4329 h 4330"/>
              <a:gd name="T6" fmla="*/ 0 w 959"/>
              <a:gd name="T7" fmla="*/ 4329 h 4330"/>
              <a:gd name="T8" fmla="*/ 0 w 959"/>
              <a:gd name="T9" fmla="*/ 0 h 43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927225"/>
            <a:ext cx="6775450" cy="415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41772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415088"/>
            <a:ext cx="969962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u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448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48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48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1266248D-2FE0-4144-A5D5-E13914794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905000" y="1982788"/>
            <a:ext cx="7010400" cy="48752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52400" y="1295400"/>
            <a:ext cx="8763000" cy="1524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8213" y="2286000"/>
            <a:ext cx="64785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381000"/>
            <a:ext cx="716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76200" y="228600"/>
            <a:ext cx="2133600" cy="6662738"/>
            <a:chOff x="48" y="144"/>
            <a:chExt cx="1344" cy="4197"/>
          </a:xfrm>
        </p:grpSpPr>
        <p:sp>
          <p:nvSpPr>
            <p:cNvPr id="3083" name="Rectangle 7"/>
            <p:cNvSpPr>
              <a:spLocks noChangeArrowheads="1"/>
            </p:cNvSpPr>
            <p:nvPr/>
          </p:nvSpPr>
          <p:spPr bwMode="auto">
            <a:xfrm>
              <a:off x="288" y="288"/>
              <a:ext cx="672" cy="7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4" name="Rectangle 8"/>
            <p:cNvSpPr>
              <a:spLocks noChangeArrowheads="1"/>
            </p:cNvSpPr>
            <p:nvPr/>
          </p:nvSpPr>
          <p:spPr bwMode="auto">
            <a:xfrm>
              <a:off x="288" y="1248"/>
              <a:ext cx="672" cy="30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5" name="Oval 9"/>
            <p:cNvSpPr>
              <a:spLocks noChangeArrowheads="1"/>
            </p:cNvSpPr>
            <p:nvPr/>
          </p:nvSpPr>
          <p:spPr bwMode="auto">
            <a:xfrm>
              <a:off x="192" y="12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6" name="Oval 10"/>
            <p:cNvSpPr>
              <a:spLocks noChangeArrowheads="1"/>
            </p:cNvSpPr>
            <p:nvPr/>
          </p:nvSpPr>
          <p:spPr bwMode="auto">
            <a:xfrm>
              <a:off x="528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7" name="Oval 11"/>
            <p:cNvSpPr>
              <a:spLocks noChangeArrowheads="1"/>
            </p:cNvSpPr>
            <p:nvPr/>
          </p:nvSpPr>
          <p:spPr bwMode="auto">
            <a:xfrm>
              <a:off x="33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8" name="Oval 12"/>
            <p:cNvSpPr>
              <a:spLocks noChangeArrowheads="1"/>
            </p:cNvSpPr>
            <p:nvPr/>
          </p:nvSpPr>
          <p:spPr bwMode="auto">
            <a:xfrm>
              <a:off x="624" y="11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9" name="Oval 13"/>
            <p:cNvSpPr>
              <a:spLocks noChangeArrowheads="1"/>
            </p:cNvSpPr>
            <p:nvPr/>
          </p:nvSpPr>
          <p:spPr bwMode="auto">
            <a:xfrm>
              <a:off x="288" y="12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0" name="Oval 14"/>
            <p:cNvSpPr>
              <a:spLocks noChangeArrowheads="1"/>
            </p:cNvSpPr>
            <p:nvPr/>
          </p:nvSpPr>
          <p:spPr bwMode="auto">
            <a:xfrm>
              <a:off x="240" y="28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Oval 15"/>
            <p:cNvSpPr>
              <a:spLocks noChangeArrowheads="1"/>
            </p:cNvSpPr>
            <p:nvPr/>
          </p:nvSpPr>
          <p:spPr bwMode="auto">
            <a:xfrm>
              <a:off x="768" y="15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2" name="Oval 16"/>
            <p:cNvSpPr>
              <a:spLocks noChangeArrowheads="1"/>
            </p:cNvSpPr>
            <p:nvPr/>
          </p:nvSpPr>
          <p:spPr bwMode="auto">
            <a:xfrm>
              <a:off x="528" y="17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3" name="Oval 17"/>
            <p:cNvSpPr>
              <a:spLocks noChangeArrowheads="1"/>
            </p:cNvSpPr>
            <p:nvPr/>
          </p:nvSpPr>
          <p:spPr bwMode="auto">
            <a:xfrm>
              <a:off x="576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4" name="Oval 18"/>
            <p:cNvSpPr>
              <a:spLocks noChangeArrowheads="1"/>
            </p:cNvSpPr>
            <p:nvPr/>
          </p:nvSpPr>
          <p:spPr bwMode="auto">
            <a:xfrm>
              <a:off x="38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5" name="Oval 19"/>
            <p:cNvSpPr>
              <a:spLocks noChangeArrowheads="1"/>
            </p:cNvSpPr>
            <p:nvPr/>
          </p:nvSpPr>
          <p:spPr bwMode="auto">
            <a:xfrm>
              <a:off x="192" y="177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6" name="Oval 20"/>
            <p:cNvSpPr>
              <a:spLocks noChangeArrowheads="1"/>
            </p:cNvSpPr>
            <p:nvPr/>
          </p:nvSpPr>
          <p:spPr bwMode="auto">
            <a:xfrm>
              <a:off x="240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7" name="Oval 21"/>
            <p:cNvSpPr>
              <a:spLocks noChangeArrowheads="1"/>
            </p:cNvSpPr>
            <p:nvPr/>
          </p:nvSpPr>
          <p:spPr bwMode="auto">
            <a:xfrm>
              <a:off x="576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8" name="Oval 22"/>
            <p:cNvSpPr>
              <a:spLocks noChangeArrowheads="1"/>
            </p:cNvSpPr>
            <p:nvPr/>
          </p:nvSpPr>
          <p:spPr bwMode="auto">
            <a:xfrm>
              <a:off x="432" y="225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9" name="Oval 23"/>
            <p:cNvSpPr>
              <a:spLocks noChangeArrowheads="1"/>
            </p:cNvSpPr>
            <p:nvPr/>
          </p:nvSpPr>
          <p:spPr bwMode="auto">
            <a:xfrm>
              <a:off x="336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0" name="Oval 24"/>
            <p:cNvSpPr>
              <a:spLocks noChangeArrowheads="1"/>
            </p:cNvSpPr>
            <p:nvPr/>
          </p:nvSpPr>
          <p:spPr bwMode="auto">
            <a:xfrm>
              <a:off x="816" y="22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1" name="Oval 25"/>
            <p:cNvSpPr>
              <a:spLocks noChangeArrowheads="1"/>
            </p:cNvSpPr>
            <p:nvPr/>
          </p:nvSpPr>
          <p:spPr bwMode="auto">
            <a:xfrm>
              <a:off x="672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2" name="Oval 26"/>
            <p:cNvSpPr>
              <a:spLocks noChangeArrowheads="1"/>
            </p:cNvSpPr>
            <p:nvPr/>
          </p:nvSpPr>
          <p:spPr bwMode="auto">
            <a:xfrm>
              <a:off x="528" y="29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3" name="Oval 27"/>
            <p:cNvSpPr>
              <a:spLocks noChangeArrowheads="1"/>
            </p:cNvSpPr>
            <p:nvPr/>
          </p:nvSpPr>
          <p:spPr bwMode="auto">
            <a:xfrm>
              <a:off x="720" y="23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4" name="Oval 28"/>
            <p:cNvSpPr>
              <a:spLocks noChangeArrowheads="1"/>
            </p:cNvSpPr>
            <p:nvPr/>
          </p:nvSpPr>
          <p:spPr bwMode="auto">
            <a:xfrm>
              <a:off x="192" y="25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5" name="Oval 29"/>
            <p:cNvSpPr>
              <a:spLocks noChangeArrowheads="1"/>
            </p:cNvSpPr>
            <p:nvPr/>
          </p:nvSpPr>
          <p:spPr bwMode="auto">
            <a:xfrm>
              <a:off x="768" y="18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6" name="Oval 30"/>
            <p:cNvSpPr>
              <a:spLocks noChangeArrowheads="1"/>
            </p:cNvSpPr>
            <p:nvPr/>
          </p:nvSpPr>
          <p:spPr bwMode="auto">
            <a:xfrm>
              <a:off x="14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7" name="Oval 31"/>
            <p:cNvSpPr>
              <a:spLocks noChangeArrowheads="1"/>
            </p:cNvSpPr>
            <p:nvPr/>
          </p:nvSpPr>
          <p:spPr bwMode="auto">
            <a:xfrm>
              <a:off x="624" y="30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8" name="Oval 32"/>
            <p:cNvSpPr>
              <a:spLocks noChangeArrowheads="1"/>
            </p:cNvSpPr>
            <p:nvPr/>
          </p:nvSpPr>
          <p:spPr bwMode="auto">
            <a:xfrm>
              <a:off x="240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9" name="Oval 33"/>
            <p:cNvSpPr>
              <a:spLocks noChangeArrowheads="1"/>
            </p:cNvSpPr>
            <p:nvPr/>
          </p:nvSpPr>
          <p:spPr bwMode="auto">
            <a:xfrm>
              <a:off x="384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0" name="Oval 34"/>
            <p:cNvSpPr>
              <a:spLocks noChangeArrowheads="1"/>
            </p:cNvSpPr>
            <p:nvPr/>
          </p:nvSpPr>
          <p:spPr bwMode="auto">
            <a:xfrm>
              <a:off x="336" y="312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1" name="Oval 35"/>
            <p:cNvSpPr>
              <a:spLocks noChangeArrowheads="1"/>
            </p:cNvSpPr>
            <p:nvPr/>
          </p:nvSpPr>
          <p:spPr bwMode="auto">
            <a:xfrm>
              <a:off x="768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2" name="Oval 36"/>
            <p:cNvSpPr>
              <a:spLocks noChangeArrowheads="1"/>
            </p:cNvSpPr>
            <p:nvPr/>
          </p:nvSpPr>
          <p:spPr bwMode="auto">
            <a:xfrm>
              <a:off x="240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3" name="Oval 37"/>
            <p:cNvSpPr>
              <a:spLocks noChangeArrowheads="1"/>
            </p:cNvSpPr>
            <p:nvPr/>
          </p:nvSpPr>
          <p:spPr bwMode="auto">
            <a:xfrm>
              <a:off x="288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4" name="Oval 38"/>
            <p:cNvSpPr>
              <a:spLocks noChangeArrowheads="1"/>
            </p:cNvSpPr>
            <p:nvPr/>
          </p:nvSpPr>
          <p:spPr bwMode="auto">
            <a:xfrm>
              <a:off x="576" y="34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5" name="Oval 39"/>
            <p:cNvSpPr>
              <a:spLocks noChangeArrowheads="1"/>
            </p:cNvSpPr>
            <p:nvPr/>
          </p:nvSpPr>
          <p:spPr bwMode="auto">
            <a:xfrm>
              <a:off x="528" y="364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6" name="Oval 40"/>
            <p:cNvSpPr>
              <a:spLocks noChangeArrowheads="1"/>
            </p:cNvSpPr>
            <p:nvPr/>
          </p:nvSpPr>
          <p:spPr bwMode="auto">
            <a:xfrm>
              <a:off x="672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7" name="Oval 41"/>
            <p:cNvSpPr>
              <a:spLocks noChangeArrowheads="1"/>
            </p:cNvSpPr>
            <p:nvPr/>
          </p:nvSpPr>
          <p:spPr bwMode="auto">
            <a:xfrm>
              <a:off x="384" y="39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8" name="Oval 42"/>
            <p:cNvSpPr>
              <a:spLocks noChangeArrowheads="1"/>
            </p:cNvSpPr>
            <p:nvPr/>
          </p:nvSpPr>
          <p:spPr bwMode="auto">
            <a:xfrm>
              <a:off x="576" y="3889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9" name="Oval 43"/>
            <p:cNvSpPr>
              <a:spLocks noChangeArrowheads="1"/>
            </p:cNvSpPr>
            <p:nvPr/>
          </p:nvSpPr>
          <p:spPr bwMode="auto">
            <a:xfrm>
              <a:off x="816" y="4031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0" name="Oval 44"/>
            <p:cNvSpPr>
              <a:spLocks noChangeArrowheads="1"/>
            </p:cNvSpPr>
            <p:nvPr/>
          </p:nvSpPr>
          <p:spPr bwMode="auto">
            <a:xfrm>
              <a:off x="480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1" name="Oval 45"/>
            <p:cNvSpPr>
              <a:spLocks noChangeArrowheads="1"/>
            </p:cNvSpPr>
            <p:nvPr/>
          </p:nvSpPr>
          <p:spPr bwMode="auto">
            <a:xfrm>
              <a:off x="144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2" name="Oval 46"/>
            <p:cNvSpPr>
              <a:spLocks noChangeArrowheads="1"/>
            </p:cNvSpPr>
            <p:nvPr/>
          </p:nvSpPr>
          <p:spPr bwMode="auto">
            <a:xfrm>
              <a:off x="528" y="259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3" name="Oval 47"/>
            <p:cNvSpPr>
              <a:spLocks noChangeArrowheads="1"/>
            </p:cNvSpPr>
            <p:nvPr/>
          </p:nvSpPr>
          <p:spPr bwMode="auto">
            <a:xfrm>
              <a:off x="720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4" name="Oval 48"/>
            <p:cNvSpPr>
              <a:spLocks noChangeArrowheads="1"/>
            </p:cNvSpPr>
            <p:nvPr/>
          </p:nvSpPr>
          <p:spPr bwMode="auto">
            <a:xfrm>
              <a:off x="9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5" name="Oval 49"/>
            <p:cNvSpPr>
              <a:spLocks noChangeArrowheads="1"/>
            </p:cNvSpPr>
            <p:nvPr/>
          </p:nvSpPr>
          <p:spPr bwMode="auto">
            <a:xfrm>
              <a:off x="864" y="28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6" name="Oval 50"/>
            <p:cNvSpPr>
              <a:spLocks noChangeArrowheads="1"/>
            </p:cNvSpPr>
            <p:nvPr/>
          </p:nvSpPr>
          <p:spPr bwMode="auto">
            <a:xfrm>
              <a:off x="864" y="16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7" name="Oval 51"/>
            <p:cNvSpPr>
              <a:spLocks noChangeArrowheads="1"/>
            </p:cNvSpPr>
            <p:nvPr/>
          </p:nvSpPr>
          <p:spPr bwMode="auto">
            <a:xfrm>
              <a:off x="864" y="31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28" name="Oval 52"/>
            <p:cNvSpPr>
              <a:spLocks noChangeArrowheads="1"/>
            </p:cNvSpPr>
            <p:nvPr/>
          </p:nvSpPr>
          <p:spPr bwMode="auto">
            <a:xfrm>
              <a:off x="864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29" name="Group 53"/>
            <p:cNvGrpSpPr>
              <a:grpSpLocks/>
            </p:cNvGrpSpPr>
            <p:nvPr/>
          </p:nvGrpSpPr>
          <p:grpSpPr bwMode="auto">
            <a:xfrm>
              <a:off x="95" y="145"/>
              <a:ext cx="1008" cy="1007"/>
              <a:chOff x="95" y="145"/>
              <a:chExt cx="1008" cy="1007"/>
            </a:xfrm>
          </p:grpSpPr>
          <p:sp>
            <p:nvSpPr>
              <p:cNvPr id="3137" name="Oval 54"/>
              <p:cNvSpPr>
                <a:spLocks noChangeArrowheads="1"/>
              </p:cNvSpPr>
              <p:nvPr/>
            </p:nvSpPr>
            <p:spPr bwMode="auto">
              <a:xfrm>
                <a:off x="431" y="289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38" name="Oval 55"/>
              <p:cNvSpPr>
                <a:spLocks noChangeArrowheads="1"/>
              </p:cNvSpPr>
              <p:nvPr/>
            </p:nvSpPr>
            <p:spPr bwMode="auto">
              <a:xfrm>
                <a:off x="527" y="62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39" name="Oval 56"/>
              <p:cNvSpPr>
                <a:spLocks noChangeArrowheads="1"/>
              </p:cNvSpPr>
              <p:nvPr/>
            </p:nvSpPr>
            <p:spPr bwMode="auto">
              <a:xfrm>
                <a:off x="815" y="674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0" name="Oval 57"/>
              <p:cNvSpPr>
                <a:spLocks noChangeArrowheads="1"/>
              </p:cNvSpPr>
              <p:nvPr/>
            </p:nvSpPr>
            <p:spPr bwMode="auto">
              <a:xfrm>
                <a:off x="863" y="29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1" name="Oval 58"/>
              <p:cNvSpPr>
                <a:spLocks noChangeArrowheads="1"/>
              </p:cNvSpPr>
              <p:nvPr/>
            </p:nvSpPr>
            <p:spPr bwMode="auto">
              <a:xfrm>
                <a:off x="338" y="81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2" name="Oval 59"/>
              <p:cNvSpPr>
                <a:spLocks noChangeArrowheads="1"/>
              </p:cNvSpPr>
              <p:nvPr/>
            </p:nvSpPr>
            <p:spPr bwMode="auto">
              <a:xfrm>
                <a:off x="770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3" name="Oval 60"/>
              <p:cNvSpPr>
                <a:spLocks noChangeArrowheads="1"/>
              </p:cNvSpPr>
              <p:nvPr/>
            </p:nvSpPr>
            <p:spPr bwMode="auto">
              <a:xfrm>
                <a:off x="335" y="57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4" name="Oval 61"/>
              <p:cNvSpPr>
                <a:spLocks noChangeArrowheads="1"/>
              </p:cNvSpPr>
              <p:nvPr/>
            </p:nvSpPr>
            <p:spPr bwMode="auto">
              <a:xfrm>
                <a:off x="671" y="768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5" name="Oval 62"/>
              <p:cNvSpPr>
                <a:spLocks noChangeArrowheads="1"/>
              </p:cNvSpPr>
              <p:nvPr/>
            </p:nvSpPr>
            <p:spPr bwMode="auto">
              <a:xfrm>
                <a:off x="431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6" name="Oval 63"/>
              <p:cNvSpPr>
                <a:spLocks noChangeArrowheads="1"/>
              </p:cNvSpPr>
              <p:nvPr/>
            </p:nvSpPr>
            <p:spPr bwMode="auto">
              <a:xfrm>
                <a:off x="623" y="33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7" name="Oval 64"/>
              <p:cNvSpPr>
                <a:spLocks noChangeArrowheads="1"/>
              </p:cNvSpPr>
              <p:nvPr/>
            </p:nvSpPr>
            <p:spPr bwMode="auto">
              <a:xfrm>
                <a:off x="719" y="43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8" name="Oval 65"/>
              <p:cNvSpPr>
                <a:spLocks noChangeArrowheads="1"/>
              </p:cNvSpPr>
              <p:nvPr/>
            </p:nvSpPr>
            <p:spPr bwMode="auto">
              <a:xfrm>
                <a:off x="383" y="48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9" name="Oval 66"/>
              <p:cNvSpPr>
                <a:spLocks noChangeArrowheads="1"/>
              </p:cNvSpPr>
              <p:nvPr/>
            </p:nvSpPr>
            <p:spPr bwMode="auto">
              <a:xfrm>
                <a:off x="191" y="67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50" name="Oval 67"/>
              <p:cNvSpPr>
                <a:spLocks noChangeArrowheads="1"/>
              </p:cNvSpPr>
              <p:nvPr/>
            </p:nvSpPr>
            <p:spPr bwMode="auto">
              <a:xfrm>
                <a:off x="143" y="38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51" name="Oval 68"/>
              <p:cNvSpPr>
                <a:spLocks noChangeArrowheads="1"/>
              </p:cNvSpPr>
              <p:nvPr/>
            </p:nvSpPr>
            <p:spPr bwMode="auto">
              <a:xfrm>
                <a:off x="95" y="81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52" name="Oval 69"/>
              <p:cNvSpPr>
                <a:spLocks noChangeArrowheads="1"/>
              </p:cNvSpPr>
              <p:nvPr/>
            </p:nvSpPr>
            <p:spPr bwMode="auto">
              <a:xfrm>
                <a:off x="719" y="14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53" name="Oval 70"/>
              <p:cNvSpPr>
                <a:spLocks noChangeArrowheads="1"/>
              </p:cNvSpPr>
              <p:nvPr/>
            </p:nvSpPr>
            <p:spPr bwMode="auto">
              <a:xfrm>
                <a:off x="239" y="19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30" name="Rectangle 71"/>
            <p:cNvSpPr>
              <a:spLocks noChangeArrowheads="1"/>
            </p:cNvSpPr>
            <p:nvPr/>
          </p:nvSpPr>
          <p:spPr bwMode="auto">
            <a:xfrm>
              <a:off x="192" y="144"/>
              <a:ext cx="81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1" name="Rectangle 72"/>
            <p:cNvSpPr>
              <a:spLocks noChangeArrowheads="1"/>
            </p:cNvSpPr>
            <p:nvPr/>
          </p:nvSpPr>
          <p:spPr bwMode="auto">
            <a:xfrm>
              <a:off x="48" y="240"/>
              <a:ext cx="240" cy="4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2" name="Rectangle 73"/>
            <p:cNvSpPr>
              <a:spLocks noChangeArrowheads="1"/>
            </p:cNvSpPr>
            <p:nvPr/>
          </p:nvSpPr>
          <p:spPr bwMode="auto">
            <a:xfrm>
              <a:off x="96" y="816"/>
              <a:ext cx="19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3" name="Rectangle 74"/>
            <p:cNvSpPr>
              <a:spLocks noChangeArrowheads="1"/>
            </p:cNvSpPr>
            <p:nvPr/>
          </p:nvSpPr>
          <p:spPr bwMode="auto">
            <a:xfrm>
              <a:off x="192" y="1056"/>
              <a:ext cx="816" cy="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4" name="Rectangle 75"/>
            <p:cNvSpPr>
              <a:spLocks noChangeArrowheads="1"/>
            </p:cNvSpPr>
            <p:nvPr/>
          </p:nvSpPr>
          <p:spPr bwMode="auto">
            <a:xfrm>
              <a:off x="960" y="192"/>
              <a:ext cx="240" cy="41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5" name="Rectangle 76"/>
            <p:cNvSpPr>
              <a:spLocks noChangeArrowheads="1"/>
            </p:cNvSpPr>
            <p:nvPr/>
          </p:nvSpPr>
          <p:spPr bwMode="auto">
            <a:xfrm>
              <a:off x="960" y="816"/>
              <a:ext cx="43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6" name="Oval 77"/>
            <p:cNvSpPr>
              <a:spLocks noChangeArrowheads="1"/>
            </p:cNvSpPr>
            <p:nvPr/>
          </p:nvSpPr>
          <p:spPr bwMode="auto">
            <a:xfrm>
              <a:off x="528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46958" name="Rectangle 7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59050" y="6470650"/>
            <a:ext cx="13462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59" name="Rectangle 7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84625" y="6477000"/>
            <a:ext cx="354012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60" name="Rectangle 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72375" y="6477000"/>
            <a:ext cx="1250950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j-lt"/>
              </a:defRPr>
            </a:lvl1pPr>
          </a:lstStyle>
          <a:p>
            <a:pPr>
              <a:defRPr/>
            </a:pPr>
            <a:fld id="{43C41F41-73AB-4CD8-A4E9-DE7BCD195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82" name="Rectangle 81"/>
          <p:cNvSpPr>
            <a:spLocks noChangeArrowheads="1"/>
          </p:cNvSpPr>
          <p:nvPr/>
        </p:nvSpPr>
        <p:spPr bwMode="auto">
          <a:xfrm>
            <a:off x="2286000" y="6029325"/>
            <a:ext cx="222250" cy="827088"/>
          </a:xfrm>
          <a:prstGeom prst="rect">
            <a:avLst/>
          </a:prstGeom>
          <a:solidFill>
            <a:srgbClr val="B2B2B2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1" lang="ru-RU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SzPct val="65000"/>
        <a:buFont typeface="Wingdings" pitchFamily="2" charset="2"/>
        <a:buChar char="t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4104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05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4143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44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45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06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07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4134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46 w 217"/>
                  <a:gd name="T1" fmla="*/ 210 h 210"/>
                  <a:gd name="T2" fmla="*/ 37 w 217"/>
                  <a:gd name="T3" fmla="*/ 198 h 210"/>
                  <a:gd name="T4" fmla="*/ 26 w 217"/>
                  <a:gd name="T5" fmla="*/ 181 h 210"/>
                  <a:gd name="T6" fmla="*/ 15 w 217"/>
                  <a:gd name="T7" fmla="*/ 159 h 210"/>
                  <a:gd name="T8" fmla="*/ 5 w 217"/>
                  <a:gd name="T9" fmla="*/ 135 h 210"/>
                  <a:gd name="T10" fmla="*/ 0 w 217"/>
                  <a:gd name="T11" fmla="*/ 109 h 210"/>
                  <a:gd name="T12" fmla="*/ 1 w 217"/>
                  <a:gd name="T13" fmla="*/ 82 h 210"/>
                  <a:gd name="T14" fmla="*/ 9 w 217"/>
                  <a:gd name="T15" fmla="*/ 57 h 210"/>
                  <a:gd name="T16" fmla="*/ 27 w 217"/>
                  <a:gd name="T17" fmla="*/ 35 h 210"/>
                  <a:gd name="T18" fmla="*/ 45 w 217"/>
                  <a:gd name="T19" fmla="*/ 22 h 210"/>
                  <a:gd name="T20" fmla="*/ 60 w 217"/>
                  <a:gd name="T21" fmla="*/ 12 h 210"/>
                  <a:gd name="T22" fmla="*/ 72 w 217"/>
                  <a:gd name="T23" fmla="*/ 7 h 210"/>
                  <a:gd name="T24" fmla="*/ 81 w 217"/>
                  <a:gd name="T25" fmla="*/ 5 h 210"/>
                  <a:gd name="T26" fmla="*/ 88 w 217"/>
                  <a:gd name="T27" fmla="*/ 5 h 210"/>
                  <a:gd name="T28" fmla="*/ 104 w 217"/>
                  <a:gd name="T29" fmla="*/ 0 h 210"/>
                  <a:gd name="T30" fmla="*/ 148 w 217"/>
                  <a:gd name="T31" fmla="*/ 8 h 210"/>
                  <a:gd name="T32" fmla="*/ 160 w 217"/>
                  <a:gd name="T33" fmla="*/ 12 h 210"/>
                  <a:gd name="T34" fmla="*/ 172 w 217"/>
                  <a:gd name="T35" fmla="*/ 15 h 210"/>
                  <a:gd name="T36" fmla="*/ 182 w 217"/>
                  <a:gd name="T37" fmla="*/ 19 h 210"/>
                  <a:gd name="T38" fmla="*/ 190 w 217"/>
                  <a:gd name="T39" fmla="*/ 23 h 210"/>
                  <a:gd name="T40" fmla="*/ 198 w 217"/>
                  <a:gd name="T41" fmla="*/ 27 h 210"/>
                  <a:gd name="T42" fmla="*/ 205 w 217"/>
                  <a:gd name="T43" fmla="*/ 32 h 210"/>
                  <a:gd name="T44" fmla="*/ 211 w 217"/>
                  <a:gd name="T45" fmla="*/ 38 h 210"/>
                  <a:gd name="T46" fmla="*/ 217 w 217"/>
                  <a:gd name="T47" fmla="*/ 45 h 210"/>
                  <a:gd name="T48" fmla="*/ 205 w 217"/>
                  <a:gd name="T49" fmla="*/ 40 h 210"/>
                  <a:gd name="T50" fmla="*/ 194 w 217"/>
                  <a:gd name="T51" fmla="*/ 36 h 210"/>
                  <a:gd name="T52" fmla="*/ 183 w 217"/>
                  <a:gd name="T53" fmla="*/ 33 h 210"/>
                  <a:gd name="T54" fmla="*/ 172 w 217"/>
                  <a:gd name="T55" fmla="*/ 30 h 210"/>
                  <a:gd name="T56" fmla="*/ 163 w 217"/>
                  <a:gd name="T57" fmla="*/ 27 h 210"/>
                  <a:gd name="T58" fmla="*/ 153 w 217"/>
                  <a:gd name="T59" fmla="*/ 26 h 210"/>
                  <a:gd name="T60" fmla="*/ 143 w 217"/>
                  <a:gd name="T61" fmla="*/ 24 h 210"/>
                  <a:gd name="T62" fmla="*/ 134 w 217"/>
                  <a:gd name="T63" fmla="*/ 24 h 210"/>
                  <a:gd name="T64" fmla="*/ 125 w 217"/>
                  <a:gd name="T65" fmla="*/ 24 h 210"/>
                  <a:gd name="T66" fmla="*/ 116 w 217"/>
                  <a:gd name="T67" fmla="*/ 25 h 210"/>
                  <a:gd name="T68" fmla="*/ 107 w 217"/>
                  <a:gd name="T69" fmla="*/ 27 h 210"/>
                  <a:gd name="T70" fmla="*/ 99 w 217"/>
                  <a:gd name="T71" fmla="*/ 29 h 210"/>
                  <a:gd name="T72" fmla="*/ 91 w 217"/>
                  <a:gd name="T73" fmla="*/ 33 h 210"/>
                  <a:gd name="T74" fmla="*/ 82 w 217"/>
                  <a:gd name="T75" fmla="*/ 36 h 210"/>
                  <a:gd name="T76" fmla="*/ 74 w 217"/>
                  <a:gd name="T77" fmla="*/ 41 h 210"/>
                  <a:gd name="T78" fmla="*/ 66 w 217"/>
                  <a:gd name="T79" fmla="*/ 46 h 210"/>
                  <a:gd name="T80" fmla="*/ 52 w 217"/>
                  <a:gd name="T81" fmla="*/ 61 h 210"/>
                  <a:gd name="T82" fmla="*/ 42 w 217"/>
                  <a:gd name="T83" fmla="*/ 80 h 210"/>
                  <a:gd name="T84" fmla="*/ 37 w 217"/>
                  <a:gd name="T85" fmla="*/ 103 h 210"/>
                  <a:gd name="T86" fmla="*/ 35 w 217"/>
                  <a:gd name="T87" fmla="*/ 126 h 210"/>
                  <a:gd name="T88" fmla="*/ 35 w 217"/>
                  <a:gd name="T89" fmla="*/ 151 h 210"/>
                  <a:gd name="T90" fmla="*/ 38 w 217"/>
                  <a:gd name="T91" fmla="*/ 174 h 210"/>
                  <a:gd name="T92" fmla="*/ 41 w 217"/>
                  <a:gd name="T93" fmla="*/ 194 h 210"/>
                  <a:gd name="T94" fmla="*/ 46 w 217"/>
                  <a:gd name="T95" fmla="*/ 210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5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09 w 182"/>
                  <a:gd name="T1" fmla="*/ 0 h 213"/>
                  <a:gd name="T2" fmla="*/ 112 w 182"/>
                  <a:gd name="T3" fmla="*/ 2 h 213"/>
                  <a:gd name="T4" fmla="*/ 118 w 182"/>
                  <a:gd name="T5" fmla="*/ 8 h 213"/>
                  <a:gd name="T6" fmla="*/ 127 w 182"/>
                  <a:gd name="T7" fmla="*/ 18 h 213"/>
                  <a:gd name="T8" fmla="*/ 137 w 182"/>
                  <a:gd name="T9" fmla="*/ 33 h 213"/>
                  <a:gd name="T10" fmla="*/ 145 w 182"/>
                  <a:gd name="T11" fmla="*/ 52 h 213"/>
                  <a:gd name="T12" fmla="*/ 150 w 182"/>
                  <a:gd name="T13" fmla="*/ 76 h 213"/>
                  <a:gd name="T14" fmla="*/ 150 w 182"/>
                  <a:gd name="T15" fmla="*/ 105 h 213"/>
                  <a:gd name="T16" fmla="*/ 144 w 182"/>
                  <a:gd name="T17" fmla="*/ 139 h 213"/>
                  <a:gd name="T18" fmla="*/ 140 w 182"/>
                  <a:gd name="T19" fmla="*/ 149 h 213"/>
                  <a:gd name="T20" fmla="*/ 136 w 182"/>
                  <a:gd name="T21" fmla="*/ 157 h 213"/>
                  <a:gd name="T22" fmla="*/ 131 w 182"/>
                  <a:gd name="T23" fmla="*/ 165 h 213"/>
                  <a:gd name="T24" fmla="*/ 125 w 182"/>
                  <a:gd name="T25" fmla="*/ 173 h 213"/>
                  <a:gd name="T26" fmla="*/ 117 w 182"/>
                  <a:gd name="T27" fmla="*/ 180 h 213"/>
                  <a:gd name="T28" fmla="*/ 110 w 182"/>
                  <a:gd name="T29" fmla="*/ 185 h 213"/>
                  <a:gd name="T30" fmla="*/ 102 w 182"/>
                  <a:gd name="T31" fmla="*/ 191 h 213"/>
                  <a:gd name="T32" fmla="*/ 92 w 182"/>
                  <a:gd name="T33" fmla="*/ 195 h 213"/>
                  <a:gd name="T34" fmla="*/ 82 w 182"/>
                  <a:gd name="T35" fmla="*/ 197 h 213"/>
                  <a:gd name="T36" fmla="*/ 72 w 182"/>
                  <a:gd name="T37" fmla="*/ 200 h 213"/>
                  <a:gd name="T38" fmla="*/ 61 w 182"/>
                  <a:gd name="T39" fmla="*/ 201 h 213"/>
                  <a:gd name="T40" fmla="*/ 49 w 182"/>
                  <a:gd name="T41" fmla="*/ 201 h 213"/>
                  <a:gd name="T42" fmla="*/ 37 w 182"/>
                  <a:gd name="T43" fmla="*/ 200 h 213"/>
                  <a:gd name="T44" fmla="*/ 25 w 182"/>
                  <a:gd name="T45" fmla="*/ 197 h 213"/>
                  <a:gd name="T46" fmla="*/ 12 w 182"/>
                  <a:gd name="T47" fmla="*/ 193 h 213"/>
                  <a:gd name="T48" fmla="*/ 0 w 182"/>
                  <a:gd name="T49" fmla="*/ 188 h 213"/>
                  <a:gd name="T50" fmla="*/ 11 w 182"/>
                  <a:gd name="T51" fmla="*/ 195 h 213"/>
                  <a:gd name="T52" fmla="*/ 22 w 182"/>
                  <a:gd name="T53" fmla="*/ 200 h 213"/>
                  <a:gd name="T54" fmla="*/ 33 w 182"/>
                  <a:gd name="T55" fmla="*/ 205 h 213"/>
                  <a:gd name="T56" fmla="*/ 43 w 182"/>
                  <a:gd name="T57" fmla="*/ 208 h 213"/>
                  <a:gd name="T58" fmla="*/ 53 w 182"/>
                  <a:gd name="T59" fmla="*/ 211 h 213"/>
                  <a:gd name="T60" fmla="*/ 63 w 182"/>
                  <a:gd name="T61" fmla="*/ 212 h 213"/>
                  <a:gd name="T62" fmla="*/ 73 w 182"/>
                  <a:gd name="T63" fmla="*/ 213 h 213"/>
                  <a:gd name="T64" fmla="*/ 83 w 182"/>
                  <a:gd name="T65" fmla="*/ 213 h 213"/>
                  <a:gd name="T66" fmla="*/ 91 w 182"/>
                  <a:gd name="T67" fmla="*/ 212 h 213"/>
                  <a:gd name="T68" fmla="*/ 100 w 182"/>
                  <a:gd name="T69" fmla="*/ 210 h 213"/>
                  <a:gd name="T70" fmla="*/ 108 w 182"/>
                  <a:gd name="T71" fmla="*/ 208 h 213"/>
                  <a:gd name="T72" fmla="*/ 116 w 182"/>
                  <a:gd name="T73" fmla="*/ 206 h 213"/>
                  <a:gd name="T74" fmla="*/ 123 w 182"/>
                  <a:gd name="T75" fmla="*/ 203 h 213"/>
                  <a:gd name="T76" fmla="*/ 130 w 182"/>
                  <a:gd name="T77" fmla="*/ 199 h 213"/>
                  <a:gd name="T78" fmla="*/ 136 w 182"/>
                  <a:gd name="T79" fmla="*/ 195 h 213"/>
                  <a:gd name="T80" fmla="*/ 142 w 182"/>
                  <a:gd name="T81" fmla="*/ 191 h 213"/>
                  <a:gd name="T82" fmla="*/ 158 w 182"/>
                  <a:gd name="T83" fmla="*/ 176 h 213"/>
                  <a:gd name="T84" fmla="*/ 169 w 182"/>
                  <a:gd name="T85" fmla="*/ 161 h 213"/>
                  <a:gd name="T86" fmla="*/ 176 w 182"/>
                  <a:gd name="T87" fmla="*/ 144 h 213"/>
                  <a:gd name="T88" fmla="*/ 179 w 182"/>
                  <a:gd name="T89" fmla="*/ 128 h 213"/>
                  <a:gd name="T90" fmla="*/ 181 w 182"/>
                  <a:gd name="T91" fmla="*/ 111 h 213"/>
                  <a:gd name="T92" fmla="*/ 181 w 182"/>
                  <a:gd name="T93" fmla="*/ 95 h 213"/>
                  <a:gd name="T94" fmla="*/ 182 w 182"/>
                  <a:gd name="T95" fmla="*/ 79 h 213"/>
                  <a:gd name="T96" fmla="*/ 173 w 182"/>
                  <a:gd name="T97" fmla="*/ 46 h 213"/>
                  <a:gd name="T98" fmla="*/ 156 w 182"/>
                  <a:gd name="T99" fmla="*/ 21 h 213"/>
                  <a:gd name="T100" fmla="*/ 151 w 182"/>
                  <a:gd name="T101" fmla="*/ 18 h 213"/>
                  <a:gd name="T102" fmla="*/ 147 w 182"/>
                  <a:gd name="T103" fmla="*/ 15 h 213"/>
                  <a:gd name="T104" fmla="*/ 142 w 182"/>
                  <a:gd name="T105" fmla="*/ 13 h 213"/>
                  <a:gd name="T106" fmla="*/ 138 w 182"/>
                  <a:gd name="T107" fmla="*/ 11 h 213"/>
                  <a:gd name="T108" fmla="*/ 132 w 182"/>
                  <a:gd name="T109" fmla="*/ 9 h 213"/>
                  <a:gd name="T110" fmla="*/ 126 w 182"/>
                  <a:gd name="T111" fmla="*/ 6 h 213"/>
                  <a:gd name="T112" fmla="*/ 119 w 182"/>
                  <a:gd name="T113" fmla="*/ 3 h 213"/>
                  <a:gd name="T114" fmla="*/ 109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6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94 w 128"/>
                  <a:gd name="T1" fmla="*/ 0 h 217"/>
                  <a:gd name="T2" fmla="*/ 105 w 128"/>
                  <a:gd name="T3" fmla="*/ 9 h 217"/>
                  <a:gd name="T4" fmla="*/ 115 w 128"/>
                  <a:gd name="T5" fmla="*/ 27 h 217"/>
                  <a:gd name="T6" fmla="*/ 123 w 128"/>
                  <a:gd name="T7" fmla="*/ 50 h 217"/>
                  <a:gd name="T8" fmla="*/ 128 w 128"/>
                  <a:gd name="T9" fmla="*/ 78 h 217"/>
                  <a:gd name="T10" fmla="*/ 127 w 128"/>
                  <a:gd name="T11" fmla="*/ 111 h 217"/>
                  <a:gd name="T12" fmla="*/ 116 w 128"/>
                  <a:gd name="T13" fmla="*/ 145 h 217"/>
                  <a:gd name="T14" fmla="*/ 94 w 128"/>
                  <a:gd name="T15" fmla="*/ 181 h 217"/>
                  <a:gd name="T16" fmla="*/ 60 w 128"/>
                  <a:gd name="T17" fmla="*/ 217 h 217"/>
                  <a:gd name="T18" fmla="*/ 49 w 128"/>
                  <a:gd name="T19" fmla="*/ 213 h 217"/>
                  <a:gd name="T20" fmla="*/ 38 w 128"/>
                  <a:gd name="T21" fmla="*/ 210 h 217"/>
                  <a:gd name="T22" fmla="*/ 26 w 128"/>
                  <a:gd name="T23" fmla="*/ 205 h 217"/>
                  <a:gd name="T24" fmla="*/ 16 w 128"/>
                  <a:gd name="T25" fmla="*/ 201 h 217"/>
                  <a:gd name="T26" fmla="*/ 8 w 128"/>
                  <a:gd name="T27" fmla="*/ 196 h 217"/>
                  <a:gd name="T28" fmla="*/ 2 w 128"/>
                  <a:gd name="T29" fmla="*/ 190 h 217"/>
                  <a:gd name="T30" fmla="*/ 0 w 128"/>
                  <a:gd name="T31" fmla="*/ 183 h 217"/>
                  <a:gd name="T32" fmla="*/ 1 w 128"/>
                  <a:gd name="T33" fmla="*/ 178 h 217"/>
                  <a:gd name="T34" fmla="*/ 13 w 128"/>
                  <a:gd name="T35" fmla="*/ 171 h 217"/>
                  <a:gd name="T36" fmla="*/ 29 w 128"/>
                  <a:gd name="T37" fmla="*/ 161 h 217"/>
                  <a:gd name="T38" fmla="*/ 46 w 128"/>
                  <a:gd name="T39" fmla="*/ 150 h 217"/>
                  <a:gd name="T40" fmla="*/ 63 w 128"/>
                  <a:gd name="T41" fmla="*/ 134 h 217"/>
                  <a:gd name="T42" fmla="*/ 79 w 128"/>
                  <a:gd name="T43" fmla="*/ 112 h 217"/>
                  <a:gd name="T44" fmla="*/ 91 w 128"/>
                  <a:gd name="T45" fmla="*/ 83 h 217"/>
                  <a:gd name="T46" fmla="*/ 97 w 128"/>
                  <a:gd name="T47" fmla="*/ 46 h 217"/>
                  <a:gd name="T48" fmla="*/ 94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7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75 w 117"/>
                  <a:gd name="T1" fmla="*/ 0 h 132"/>
                  <a:gd name="T2" fmla="*/ 0 w 117"/>
                  <a:gd name="T3" fmla="*/ 25 h 132"/>
                  <a:gd name="T4" fmla="*/ 3 w 117"/>
                  <a:gd name="T5" fmla="*/ 26 h 132"/>
                  <a:gd name="T6" fmla="*/ 14 w 117"/>
                  <a:gd name="T7" fmla="*/ 29 h 132"/>
                  <a:gd name="T8" fmla="*/ 29 w 117"/>
                  <a:gd name="T9" fmla="*/ 36 h 132"/>
                  <a:gd name="T10" fmla="*/ 46 w 117"/>
                  <a:gd name="T11" fmla="*/ 47 h 132"/>
                  <a:gd name="T12" fmla="*/ 66 w 117"/>
                  <a:gd name="T13" fmla="*/ 62 h 132"/>
                  <a:gd name="T14" fmla="*/ 84 w 117"/>
                  <a:gd name="T15" fmla="*/ 80 h 132"/>
                  <a:gd name="T16" fmla="*/ 102 w 117"/>
                  <a:gd name="T17" fmla="*/ 103 h 132"/>
                  <a:gd name="T18" fmla="*/ 116 w 117"/>
                  <a:gd name="T19" fmla="*/ 132 h 132"/>
                  <a:gd name="T20" fmla="*/ 117 w 117"/>
                  <a:gd name="T21" fmla="*/ 120 h 132"/>
                  <a:gd name="T22" fmla="*/ 115 w 117"/>
                  <a:gd name="T23" fmla="*/ 107 h 132"/>
                  <a:gd name="T24" fmla="*/ 108 w 117"/>
                  <a:gd name="T25" fmla="*/ 90 h 132"/>
                  <a:gd name="T26" fmla="*/ 99 w 117"/>
                  <a:gd name="T27" fmla="*/ 74 h 132"/>
                  <a:gd name="T28" fmla="*/ 89 w 117"/>
                  <a:gd name="T29" fmla="*/ 58 h 132"/>
                  <a:gd name="T30" fmla="*/ 78 w 117"/>
                  <a:gd name="T31" fmla="*/ 45 h 132"/>
                  <a:gd name="T32" fmla="*/ 67 w 117"/>
                  <a:gd name="T33" fmla="*/ 36 h 132"/>
                  <a:gd name="T34" fmla="*/ 58 w 117"/>
                  <a:gd name="T35" fmla="*/ 32 h 132"/>
                  <a:gd name="T36" fmla="*/ 69 w 117"/>
                  <a:gd name="T37" fmla="*/ 29 h 132"/>
                  <a:gd name="T38" fmla="*/ 79 w 117"/>
                  <a:gd name="T39" fmla="*/ 28 h 132"/>
                  <a:gd name="T40" fmla="*/ 89 w 117"/>
                  <a:gd name="T41" fmla="*/ 26 h 132"/>
                  <a:gd name="T42" fmla="*/ 98 w 117"/>
                  <a:gd name="T43" fmla="*/ 25 h 132"/>
                  <a:gd name="T44" fmla="*/ 105 w 117"/>
                  <a:gd name="T45" fmla="*/ 24 h 132"/>
                  <a:gd name="T46" fmla="*/ 109 w 117"/>
                  <a:gd name="T47" fmla="*/ 22 h 132"/>
                  <a:gd name="T48" fmla="*/ 113 w 117"/>
                  <a:gd name="T49" fmla="*/ 21 h 132"/>
                  <a:gd name="T50" fmla="*/ 114 w 117"/>
                  <a:gd name="T51" fmla="*/ 21 h 132"/>
                  <a:gd name="T52" fmla="*/ 75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8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>
                  <a:gd name="T0" fmla="*/ 29 w 29"/>
                  <a:gd name="T1" fmla="*/ 0 h 77"/>
                  <a:gd name="T2" fmla="*/ 23 w 29"/>
                  <a:gd name="T3" fmla="*/ 0 h 77"/>
                  <a:gd name="T4" fmla="*/ 16 w 29"/>
                  <a:gd name="T5" fmla="*/ 4 h 77"/>
                  <a:gd name="T6" fmla="*/ 9 w 29"/>
                  <a:gd name="T7" fmla="*/ 9 h 77"/>
                  <a:gd name="T8" fmla="*/ 4 w 29"/>
                  <a:gd name="T9" fmla="*/ 19 h 77"/>
                  <a:gd name="T10" fmla="*/ 1 w 29"/>
                  <a:gd name="T11" fmla="*/ 30 h 77"/>
                  <a:gd name="T12" fmla="*/ 0 w 29"/>
                  <a:gd name="T13" fmla="*/ 44 h 77"/>
                  <a:gd name="T14" fmla="*/ 3 w 29"/>
                  <a:gd name="T15" fmla="*/ 60 h 77"/>
                  <a:gd name="T16" fmla="*/ 11 w 29"/>
                  <a:gd name="T17" fmla="*/ 77 h 77"/>
                  <a:gd name="T18" fmla="*/ 15 w 29"/>
                  <a:gd name="T19" fmla="*/ 53 h 77"/>
                  <a:gd name="T20" fmla="*/ 19 w 29"/>
                  <a:gd name="T21" fmla="*/ 37 h 77"/>
                  <a:gd name="T22" fmla="*/ 23 w 29"/>
                  <a:gd name="T23" fmla="*/ 22 h 77"/>
                  <a:gd name="T24" fmla="*/ 29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139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4140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2 w 207"/>
                    <a:gd name="T1" fmla="*/ 44 h 564"/>
                    <a:gd name="T2" fmla="*/ 6 w 207"/>
                    <a:gd name="T3" fmla="*/ 72 h 564"/>
                    <a:gd name="T4" fmla="*/ 3 w 207"/>
                    <a:gd name="T5" fmla="*/ 99 h 564"/>
                    <a:gd name="T6" fmla="*/ 0 w 207"/>
                    <a:gd name="T7" fmla="*/ 125 h 564"/>
                    <a:gd name="T8" fmla="*/ 0 w 207"/>
                    <a:gd name="T9" fmla="*/ 151 h 564"/>
                    <a:gd name="T10" fmla="*/ 3 w 207"/>
                    <a:gd name="T11" fmla="*/ 180 h 564"/>
                    <a:gd name="T12" fmla="*/ 7 w 207"/>
                    <a:gd name="T13" fmla="*/ 211 h 564"/>
                    <a:gd name="T14" fmla="*/ 16 w 207"/>
                    <a:gd name="T15" fmla="*/ 247 h 564"/>
                    <a:gd name="T16" fmla="*/ 29 w 207"/>
                    <a:gd name="T17" fmla="*/ 287 h 564"/>
                    <a:gd name="T18" fmla="*/ 43 w 207"/>
                    <a:gd name="T19" fmla="*/ 325 h 564"/>
                    <a:gd name="T20" fmla="*/ 61 w 207"/>
                    <a:gd name="T21" fmla="*/ 364 h 564"/>
                    <a:gd name="T22" fmla="*/ 83 w 207"/>
                    <a:gd name="T23" fmla="*/ 406 h 564"/>
                    <a:gd name="T24" fmla="*/ 106 w 207"/>
                    <a:gd name="T25" fmla="*/ 446 h 564"/>
                    <a:gd name="T26" fmla="*/ 132 w 207"/>
                    <a:gd name="T27" fmla="*/ 483 h 564"/>
                    <a:gd name="T28" fmla="*/ 157 w 207"/>
                    <a:gd name="T29" fmla="*/ 516 h 564"/>
                    <a:gd name="T30" fmla="*/ 182 w 207"/>
                    <a:gd name="T31" fmla="*/ 544 h 564"/>
                    <a:gd name="T32" fmla="*/ 207 w 207"/>
                    <a:gd name="T33" fmla="*/ 564 h 564"/>
                    <a:gd name="T34" fmla="*/ 160 w 207"/>
                    <a:gd name="T35" fmla="*/ 501 h 564"/>
                    <a:gd name="T36" fmla="*/ 127 w 207"/>
                    <a:gd name="T37" fmla="*/ 448 h 564"/>
                    <a:gd name="T38" fmla="*/ 103 w 207"/>
                    <a:gd name="T39" fmla="*/ 405 h 564"/>
                    <a:gd name="T40" fmla="*/ 87 w 207"/>
                    <a:gd name="T41" fmla="*/ 368 h 564"/>
                    <a:gd name="T42" fmla="*/ 75 w 207"/>
                    <a:gd name="T43" fmla="*/ 337 h 564"/>
                    <a:gd name="T44" fmla="*/ 68 w 207"/>
                    <a:gd name="T45" fmla="*/ 309 h 564"/>
                    <a:gd name="T46" fmla="*/ 63 w 207"/>
                    <a:gd name="T47" fmla="*/ 285 h 564"/>
                    <a:gd name="T48" fmla="*/ 56 w 207"/>
                    <a:gd name="T49" fmla="*/ 261 h 564"/>
                    <a:gd name="T50" fmla="*/ 44 w 207"/>
                    <a:gd name="T51" fmla="*/ 205 h 564"/>
                    <a:gd name="T52" fmla="*/ 41 w 207"/>
                    <a:gd name="T53" fmla="*/ 140 h 564"/>
                    <a:gd name="T54" fmla="*/ 43 w 207"/>
                    <a:gd name="T55" fmla="*/ 68 h 564"/>
                    <a:gd name="T56" fmla="*/ 50 w 207"/>
                    <a:gd name="T57" fmla="*/ 0 h 564"/>
                    <a:gd name="T58" fmla="*/ 12 w 207"/>
                    <a:gd name="T59" fmla="*/ 44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1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9 h 232"/>
                    <a:gd name="T2" fmla="*/ 14 w 47"/>
                    <a:gd name="T3" fmla="*/ 55 h 232"/>
                    <a:gd name="T4" fmla="*/ 22 w 47"/>
                    <a:gd name="T5" fmla="*/ 101 h 232"/>
                    <a:gd name="T6" fmla="*/ 24 w 47"/>
                    <a:gd name="T7" fmla="*/ 159 h 232"/>
                    <a:gd name="T8" fmla="*/ 19 w 47"/>
                    <a:gd name="T9" fmla="*/ 232 h 232"/>
                    <a:gd name="T10" fmla="*/ 45 w 47"/>
                    <a:gd name="T11" fmla="*/ 217 h 232"/>
                    <a:gd name="T12" fmla="*/ 47 w 47"/>
                    <a:gd name="T13" fmla="*/ 178 h 232"/>
                    <a:gd name="T14" fmla="*/ 47 w 47"/>
                    <a:gd name="T15" fmla="*/ 140 h 232"/>
                    <a:gd name="T16" fmla="*/ 45 w 47"/>
                    <a:gd name="T17" fmla="*/ 103 h 232"/>
                    <a:gd name="T18" fmla="*/ 41 w 47"/>
                    <a:gd name="T19" fmla="*/ 71 h 232"/>
                    <a:gd name="T20" fmla="*/ 36 w 47"/>
                    <a:gd name="T21" fmla="*/ 52 h 232"/>
                    <a:gd name="T22" fmla="*/ 29 w 47"/>
                    <a:gd name="T23" fmla="*/ 34 h 232"/>
                    <a:gd name="T24" fmla="*/ 22 w 47"/>
                    <a:gd name="T25" fmla="*/ 17 h 232"/>
                    <a:gd name="T26" fmla="*/ 13 w 47"/>
                    <a:gd name="T27" fmla="*/ 0 h 232"/>
                    <a:gd name="T28" fmla="*/ 0 w 47"/>
                    <a:gd name="T29" fmla="*/ 19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2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>
                    <a:gd name="T0" fmla="*/ 87 w 87"/>
                    <a:gd name="T1" fmla="*/ 22 h 40"/>
                    <a:gd name="T2" fmla="*/ 77 w 87"/>
                    <a:gd name="T3" fmla="*/ 17 h 40"/>
                    <a:gd name="T4" fmla="*/ 68 w 87"/>
                    <a:gd name="T5" fmla="*/ 12 h 40"/>
                    <a:gd name="T6" fmla="*/ 58 w 87"/>
                    <a:gd name="T7" fmla="*/ 7 h 40"/>
                    <a:gd name="T8" fmla="*/ 47 w 87"/>
                    <a:gd name="T9" fmla="*/ 5 h 40"/>
                    <a:gd name="T10" fmla="*/ 37 w 87"/>
                    <a:gd name="T11" fmla="*/ 3 h 40"/>
                    <a:gd name="T12" fmla="*/ 26 w 87"/>
                    <a:gd name="T13" fmla="*/ 2 h 40"/>
                    <a:gd name="T14" fmla="*/ 13 w 87"/>
                    <a:gd name="T15" fmla="*/ 0 h 40"/>
                    <a:gd name="T16" fmla="*/ 0 w 87"/>
                    <a:gd name="T17" fmla="*/ 2 h 40"/>
                    <a:gd name="T18" fmla="*/ 6 w 87"/>
                    <a:gd name="T19" fmla="*/ 6 h 40"/>
                    <a:gd name="T20" fmla="*/ 14 w 87"/>
                    <a:gd name="T21" fmla="*/ 10 h 40"/>
                    <a:gd name="T22" fmla="*/ 22 w 87"/>
                    <a:gd name="T23" fmla="*/ 14 h 40"/>
                    <a:gd name="T24" fmla="*/ 33 w 87"/>
                    <a:gd name="T25" fmla="*/ 18 h 40"/>
                    <a:gd name="T26" fmla="*/ 42 w 87"/>
                    <a:gd name="T27" fmla="*/ 22 h 40"/>
                    <a:gd name="T28" fmla="*/ 52 w 87"/>
                    <a:gd name="T29" fmla="*/ 27 h 40"/>
                    <a:gd name="T30" fmla="*/ 64 w 87"/>
                    <a:gd name="T31" fmla="*/ 33 h 40"/>
                    <a:gd name="T32" fmla="*/ 74 w 87"/>
                    <a:gd name="T33" fmla="*/ 40 h 40"/>
                    <a:gd name="T34" fmla="*/ 87 w 87"/>
                    <a:gd name="T35" fmla="*/ 22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4108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4131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2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3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109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4128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9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0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110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4125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6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7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1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6 w 596"/>
                <a:gd name="T1" fmla="*/ 370 h 666"/>
                <a:gd name="T2" fmla="*/ 6 w 596"/>
                <a:gd name="T3" fmla="*/ 341 h 666"/>
                <a:gd name="T4" fmla="*/ 0 w 596"/>
                <a:gd name="T5" fmla="*/ 289 h 666"/>
                <a:gd name="T6" fmla="*/ 4 w 596"/>
                <a:gd name="T7" fmla="*/ 222 h 666"/>
                <a:gd name="T8" fmla="*/ 25 w 596"/>
                <a:gd name="T9" fmla="*/ 151 h 666"/>
                <a:gd name="T10" fmla="*/ 69 w 596"/>
                <a:gd name="T11" fmla="*/ 84 h 666"/>
                <a:gd name="T12" fmla="*/ 142 w 596"/>
                <a:gd name="T13" fmla="*/ 31 h 666"/>
                <a:gd name="T14" fmla="*/ 247 w 596"/>
                <a:gd name="T15" fmla="*/ 2 h 666"/>
                <a:gd name="T16" fmla="*/ 380 w 596"/>
                <a:gd name="T17" fmla="*/ 9 h 666"/>
                <a:gd name="T18" fmla="*/ 484 w 596"/>
                <a:gd name="T19" fmla="*/ 68 h 666"/>
                <a:gd name="T20" fmla="*/ 554 w 596"/>
                <a:gd name="T21" fmla="*/ 165 h 666"/>
                <a:gd name="T22" fmla="*/ 591 w 596"/>
                <a:gd name="T23" fmla="*/ 284 h 666"/>
                <a:gd name="T24" fmla="*/ 595 w 596"/>
                <a:gd name="T25" fmla="*/ 409 h 666"/>
                <a:gd name="T26" fmla="*/ 566 w 596"/>
                <a:gd name="T27" fmla="*/ 525 h 666"/>
                <a:gd name="T28" fmla="*/ 507 w 596"/>
                <a:gd name="T29" fmla="*/ 615 h 666"/>
                <a:gd name="T30" fmla="*/ 417 w 596"/>
                <a:gd name="T31" fmla="*/ 663 h 666"/>
                <a:gd name="T32" fmla="*/ 389 w 596"/>
                <a:gd name="T33" fmla="*/ 659 h 666"/>
                <a:gd name="T34" fmla="*/ 441 w 596"/>
                <a:gd name="T35" fmla="*/ 617 h 666"/>
                <a:gd name="T36" fmla="*/ 482 w 596"/>
                <a:gd name="T37" fmla="*/ 544 h 666"/>
                <a:gd name="T38" fmla="*/ 509 w 596"/>
                <a:gd name="T39" fmla="*/ 454 h 666"/>
                <a:gd name="T40" fmla="*/ 520 w 596"/>
                <a:gd name="T41" fmla="*/ 355 h 666"/>
                <a:gd name="T42" fmla="*/ 514 w 596"/>
                <a:gd name="T43" fmla="*/ 258 h 666"/>
                <a:gd name="T44" fmla="*/ 485 w 596"/>
                <a:gd name="T45" fmla="*/ 174 h 666"/>
                <a:gd name="T46" fmla="*/ 433 w 596"/>
                <a:gd name="T47" fmla="*/ 112 h 666"/>
                <a:gd name="T48" fmla="*/ 341 w 596"/>
                <a:gd name="T49" fmla="*/ 75 h 666"/>
                <a:gd name="T50" fmla="*/ 246 w 596"/>
                <a:gd name="T51" fmla="*/ 61 h 666"/>
                <a:gd name="T52" fmla="*/ 174 w 596"/>
                <a:gd name="T53" fmla="*/ 71 h 666"/>
                <a:gd name="T54" fmla="*/ 121 w 596"/>
                <a:gd name="T55" fmla="*/ 101 h 666"/>
                <a:gd name="T56" fmla="*/ 84 w 596"/>
                <a:gd name="T57" fmla="*/ 149 h 666"/>
                <a:gd name="T58" fmla="*/ 57 w 596"/>
                <a:gd name="T59" fmla="*/ 206 h 666"/>
                <a:gd name="T60" fmla="*/ 40 w 596"/>
                <a:gd name="T61" fmla="*/ 272 h 666"/>
                <a:gd name="T62" fmla="*/ 28 w 596"/>
                <a:gd name="T63" fmla="*/ 339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908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3908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908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908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2CDF537E-17B8-43B3-B1BB-773CC4E56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260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60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60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963CD19B-A486-4AEB-BC88-D34708EFC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2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130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514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5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5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5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5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5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5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5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515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517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158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9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0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161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5162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3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4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5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6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7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8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9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5131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5145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6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32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5133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5135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136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5137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8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9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0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1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2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3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4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13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615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615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615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615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14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4861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862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862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239ABDC-9645-4000-8E20-9C61B2E78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21088"/>
            <a:ext cx="9036496" cy="1944216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  <a:t>Тот, кто работает, всегда молод. </a:t>
            </a:r>
            <a:b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</a:br>
            <a: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  <a:t>И иногда мне кажется, что, может быть, </a:t>
            </a:r>
            <a:b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</a:br>
            <a: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  <a:t>труд вырабатывает какие-нибудь особые гормоны, </a:t>
            </a:r>
            <a:b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</a:br>
            <a: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  <a:t>повышающие жизненный импульс. </a:t>
            </a:r>
            <a:b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</a:br>
            <a:r>
              <a:rPr lang="ru-RU" sz="3600" dirty="0" smtClean="0">
                <a:solidFill>
                  <a:schemeClr val="accent6"/>
                </a:solidFill>
                <a:effectLst/>
                <a:latin typeface="Monotype Corsiva" pitchFamily="66" charset="0"/>
              </a:rPr>
              <a:t>                                                      Н</a:t>
            </a:r>
            <a: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  <a:t>. Н. Бурденко</a:t>
            </a:r>
            <a:br>
              <a:rPr lang="ru-RU" sz="3600" dirty="0">
                <a:solidFill>
                  <a:schemeClr val="accent6"/>
                </a:solidFill>
                <a:effectLst/>
                <a:latin typeface="Monotype Corsiva" pitchFamily="66" charset="0"/>
              </a:rPr>
            </a:br>
            <a:endParaRPr lang="ru-RU" sz="3600" dirty="0">
              <a:solidFill>
                <a:schemeClr val="accent6"/>
              </a:solidFill>
              <a:effectLst/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556792"/>
            <a:ext cx="8928992" cy="136815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НАШИ ВЕЧНО МОЛОДЫЕ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ВЕТЕРАНЫ ТРУДА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113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Филиал </a:t>
            </a:r>
            <a:r>
              <a:rPr lang="ru-RU" b="1" dirty="0">
                <a:solidFill>
                  <a:srgbClr val="0070C0"/>
                </a:solidFill>
                <a:latin typeface="Georgia" pitchFamily="18" charset="0"/>
              </a:rPr>
              <a:t>ГБПОУ РТ </a:t>
            </a:r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«</a:t>
            </a:r>
            <a:r>
              <a:rPr lang="ru-RU" b="1" dirty="0">
                <a:solidFill>
                  <a:srgbClr val="0070C0"/>
                </a:solidFill>
                <a:latin typeface="Georgia" pitchFamily="18" charset="0"/>
              </a:rPr>
              <a:t>Тувинский политехнический техникум</a:t>
            </a:r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» в с. Хову-Аксы</a:t>
            </a:r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87006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alon85\Downloads\i59V8OB5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8" y="-1"/>
            <a:ext cx="9131311" cy="684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916832"/>
            <a:ext cx="8424936" cy="1237580"/>
          </a:xfrm>
        </p:spPr>
        <p:txBody>
          <a:bodyPr/>
          <a:lstStyle/>
          <a:p>
            <a:r>
              <a:rPr lang="ru-RU" sz="4000" dirty="0" err="1" smtClean="0">
                <a:latin typeface="Georgia" pitchFamily="18" charset="0"/>
              </a:rPr>
              <a:t>Монгуш</a:t>
            </a:r>
            <a:r>
              <a:rPr lang="ru-RU" sz="4000" dirty="0" smtClean="0">
                <a:latin typeface="Georgia" pitchFamily="18" charset="0"/>
              </a:rPr>
              <a:t>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Елена </a:t>
            </a:r>
            <a:r>
              <a:rPr lang="ru-RU" sz="4000" dirty="0" err="1" smtClean="0">
                <a:latin typeface="Georgia" pitchFamily="18" charset="0"/>
              </a:rPr>
              <a:t>Удувасовна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3140968"/>
            <a:ext cx="8435280" cy="4525963"/>
          </a:xfrm>
        </p:spPr>
        <p:txBody>
          <a:bodyPr/>
          <a:lstStyle/>
          <a:p>
            <a:r>
              <a:rPr lang="ru-RU" sz="1800" dirty="0" smtClean="0">
                <a:latin typeface="Georgia" pitchFamily="18" charset="0"/>
              </a:rPr>
              <a:t>Елена </a:t>
            </a:r>
            <a:r>
              <a:rPr lang="ru-RU" sz="1800" dirty="0" err="1" smtClean="0">
                <a:latin typeface="Georgia" pitchFamily="18" charset="0"/>
              </a:rPr>
              <a:t>Удувасовна</a:t>
            </a:r>
            <a:r>
              <a:rPr lang="ru-RU" sz="1800" dirty="0" smtClean="0">
                <a:latin typeface="Georgia" pitchFamily="18" charset="0"/>
              </a:rPr>
              <a:t> работает в системе профессионального образования с 2005 года. </a:t>
            </a:r>
          </a:p>
          <a:p>
            <a:r>
              <a:rPr lang="ru-RU" sz="1800" dirty="0" smtClean="0">
                <a:latin typeface="Georgia" pitchFamily="18" charset="0"/>
              </a:rPr>
              <a:t>За время работы показала себя добросовестным, исполнительным работником. </a:t>
            </a:r>
          </a:p>
          <a:p>
            <a:r>
              <a:rPr lang="ru-RU" sz="1800" dirty="0" smtClean="0">
                <a:latin typeface="Georgia" pitchFamily="18" charset="0"/>
              </a:rPr>
              <a:t>В 1992 году была награждена Почетной грамотой комбината «</a:t>
            </a:r>
            <a:r>
              <a:rPr lang="ru-RU" sz="1800" dirty="0" err="1">
                <a:latin typeface="Georgia" pitchFamily="18" charset="0"/>
              </a:rPr>
              <a:t>Т</a:t>
            </a:r>
            <a:r>
              <a:rPr lang="ru-RU" sz="1800" dirty="0" err="1" smtClean="0">
                <a:latin typeface="Georgia" pitchFamily="18" charset="0"/>
              </a:rPr>
              <a:t>увакобальт</a:t>
            </a:r>
            <a:r>
              <a:rPr lang="ru-RU" sz="1800" dirty="0" smtClean="0">
                <a:latin typeface="Georgia" pitchFamily="18" charset="0"/>
              </a:rPr>
              <a:t>»,</a:t>
            </a:r>
          </a:p>
          <a:p>
            <a:r>
              <a:rPr lang="ru-RU" sz="1800" dirty="0" smtClean="0">
                <a:latin typeface="Georgia" pitchFamily="18" charset="0"/>
              </a:rPr>
              <a:t>В 2014 году Грамотой Первичной профсоюзной организации ГОУ НПО ПУ №9 за многолетний добросовестный труд</a:t>
            </a:r>
          </a:p>
          <a:p>
            <a:r>
              <a:rPr lang="ru-RU" sz="1800" dirty="0" smtClean="0">
                <a:latin typeface="Georgia" pitchFamily="18" charset="0"/>
              </a:rPr>
              <a:t>В 2016 году Грамотой Администрации ГБПОУ с. Хову-Аксы РТ за многолетний, добросовестный труд</a:t>
            </a:r>
          </a:p>
          <a:p>
            <a:r>
              <a:rPr lang="ru-RU" sz="1800" dirty="0" smtClean="0">
                <a:latin typeface="Georgia" pitchFamily="18" charset="0"/>
              </a:rPr>
              <a:t>В 2018 году награждена Грамотой Министерства образования и науки Республики Тыва</a:t>
            </a:r>
          </a:p>
        </p:txBody>
      </p:sp>
      <p:pic>
        <p:nvPicPr>
          <p:cNvPr id="10243" name="Picture 3" descr="C:\Users\Salon85\Desktop\Wb2gkkJRHA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r="5743" b="13639"/>
          <a:stretch/>
        </p:blipFill>
        <p:spPr bwMode="auto">
          <a:xfrm>
            <a:off x="827584" y="548680"/>
            <a:ext cx="1462042" cy="2271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26" y="2132856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12734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Salon85\Downloads\iE8HT8H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49" y="-42351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772816"/>
            <a:ext cx="6624736" cy="1237580"/>
          </a:xfrm>
        </p:spPr>
        <p:txBody>
          <a:bodyPr/>
          <a:lstStyle/>
          <a:p>
            <a:r>
              <a:rPr lang="ru-RU" sz="4000" dirty="0" err="1" smtClean="0">
                <a:latin typeface="Georgia" pitchFamily="18" charset="0"/>
              </a:rPr>
              <a:t>Крисан</a:t>
            </a:r>
            <a:r>
              <a:rPr lang="ru-RU" sz="4000" dirty="0" smtClean="0">
                <a:latin typeface="Georgia" pitchFamily="18" charset="0"/>
              </a:rPr>
              <a:t>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Анна Николаевна</a:t>
            </a:r>
            <a:endParaRPr lang="ru-RU" sz="4000" dirty="0">
              <a:latin typeface="Georgia" pitchFamily="18" charset="0"/>
            </a:endParaRPr>
          </a:p>
        </p:txBody>
      </p:sp>
      <p:pic>
        <p:nvPicPr>
          <p:cNvPr id="1026" name="Picture 2" descr="C:\Users\Salon85\Downloads\BmkKcS1cvM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5" t="55113" r="47486" b="23251"/>
          <a:stretch/>
        </p:blipFill>
        <p:spPr bwMode="auto">
          <a:xfrm>
            <a:off x="432365" y="692696"/>
            <a:ext cx="1907387" cy="2347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 bwMode="auto">
          <a:xfrm>
            <a:off x="251520" y="3429000"/>
            <a:ext cx="856895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ru-RU" sz="1800" dirty="0" smtClean="0">
                <a:latin typeface="Georgia" pitchFamily="18" charset="0"/>
              </a:rPr>
              <a:t>Работала в ГБПОУ с. Хову-Аксы РТ в должности директора с 1990 по 2012 годы. Среди многих наград хотим выделить Диплом </a:t>
            </a:r>
            <a:r>
              <a:rPr lang="ru-RU" sz="1800" dirty="0">
                <a:latin typeface="Georgia" pitchFamily="18" charset="0"/>
              </a:rPr>
              <a:t>Председателя Правительства Республики </a:t>
            </a:r>
            <a:r>
              <a:rPr lang="ru-RU" sz="1800" dirty="0" smtClean="0">
                <a:latin typeface="Georgia" pitchFamily="18" charset="0"/>
              </a:rPr>
              <a:t>Тыва, полученного в 2009 году </a:t>
            </a:r>
            <a:r>
              <a:rPr lang="ru-RU" sz="1800" dirty="0">
                <a:latin typeface="Georgia" pitchFamily="18" charset="0"/>
              </a:rPr>
              <a:t>в рамках приоритетного национального проекта «Образование» как победителю конкурса среди руководящих и педагогических работников образовательных учреждений среднего и начального профессионального образования РТ, активно внедряющих инновационные образовательные программы, современные технологии и проекты</a:t>
            </a:r>
            <a:r>
              <a:rPr lang="ru-RU" sz="1800" dirty="0" smtClean="0">
                <a:latin typeface="Georgia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Анна Николаевна очень добрый, отзывчивый, честный, порядочный человек, пользующийся огромным авторитетом не только среди работников и студентов ОУ, но и среди населения.  </a:t>
            </a:r>
            <a:endParaRPr lang="ru-RU" sz="1800" dirty="0">
              <a:latin typeface="Georgia" pitchFamily="18" charset="0"/>
            </a:endParaRPr>
          </a:p>
          <a:p>
            <a:pPr algn="just"/>
            <a:endParaRPr lang="ru-RU" sz="1800" dirty="0" smtClean="0">
              <a:latin typeface="Georgia" pitchFamily="18" charset="0"/>
            </a:endParaRPr>
          </a:p>
          <a:p>
            <a:pPr algn="just"/>
            <a:endParaRPr lang="ru-RU" sz="1800" dirty="0" smtClean="0">
              <a:latin typeface="Georgia" pitchFamily="18" charset="0"/>
            </a:endParaRPr>
          </a:p>
        </p:txBody>
      </p:sp>
      <p:pic>
        <p:nvPicPr>
          <p:cNvPr id="2052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38601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lon85\Downloads\iTQAVC2Y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" y="12080"/>
            <a:ext cx="9133256" cy="683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916832"/>
            <a:ext cx="7920880" cy="1237580"/>
          </a:xfrm>
        </p:spPr>
        <p:txBody>
          <a:bodyPr/>
          <a:lstStyle/>
          <a:p>
            <a:r>
              <a:rPr lang="ru-RU" sz="4000" dirty="0" err="1" smtClean="0">
                <a:latin typeface="Georgia" pitchFamily="18" charset="0"/>
              </a:rPr>
              <a:t>Туменхо</a:t>
            </a:r>
            <a:r>
              <a:rPr lang="ru-RU" sz="4000" dirty="0" smtClean="0">
                <a:latin typeface="Georgia" pitchFamily="18" charset="0"/>
              </a:rPr>
              <a:t>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Раиса Кара-</a:t>
            </a:r>
            <a:r>
              <a:rPr lang="ru-RU" sz="4000" dirty="0" err="1" smtClean="0">
                <a:latin typeface="Georgia" pitchFamily="18" charset="0"/>
              </a:rPr>
              <a:t>ооловна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32" y="3397552"/>
            <a:ext cx="8461448" cy="4855984"/>
          </a:xfrm>
        </p:spPr>
        <p:txBody>
          <a:bodyPr/>
          <a:lstStyle/>
          <a:p>
            <a:pPr algn="just"/>
            <a:r>
              <a:rPr lang="ru-RU" sz="2000" dirty="0" smtClean="0">
                <a:latin typeface="Georgia" pitchFamily="18" charset="0"/>
              </a:rPr>
              <a:t>Свою трудовую деятельность начала с марта 1969 года медсестрой </a:t>
            </a:r>
            <a:r>
              <a:rPr lang="ru-RU" sz="2000" dirty="0" err="1" smtClean="0">
                <a:latin typeface="Georgia" pitchFamily="18" charset="0"/>
              </a:rPr>
              <a:t>Мугур-Аксынской</a:t>
            </a:r>
            <a:r>
              <a:rPr lang="ru-RU" sz="2000" dirty="0" smtClean="0">
                <a:latin typeface="Georgia" pitchFamily="18" charset="0"/>
              </a:rPr>
              <a:t> районной больницы. С 1994 по 1998 годы была избрана на должность председателя Администрации п. Хову-Аксы.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С 2000 по 2017 годы проработала в ГБПОУ с. Хову-Аксы РТ</a:t>
            </a:r>
            <a:r>
              <a:rPr lang="ru-RU" sz="2000" dirty="0">
                <a:latin typeface="Georgia" pitchFamily="18" charset="0"/>
              </a:rPr>
              <a:t>. Раиса Кара-</a:t>
            </a:r>
            <a:r>
              <a:rPr lang="ru-RU" sz="2000" dirty="0" err="1">
                <a:latin typeface="Georgia" pitchFamily="18" charset="0"/>
              </a:rPr>
              <a:t>ооловна</a:t>
            </a:r>
            <a:r>
              <a:rPr lang="ru-RU" sz="2000" dirty="0">
                <a:latin typeface="Georgia" pitchFamily="18" charset="0"/>
              </a:rPr>
              <a:t> принципиальный, ответственный </a:t>
            </a:r>
            <a:r>
              <a:rPr lang="ru-RU" sz="2000" dirty="0" smtClean="0">
                <a:latin typeface="Georgia" pitchFamily="18" charset="0"/>
              </a:rPr>
              <a:t>работник. За заслуги в деле воспитания подрастающего поколения в 2003 году была награждена Почетной грамотой Департамента НПО РТ.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3" y="625342"/>
            <a:ext cx="1752253" cy="2443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26" y="2276872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78524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lon85\Downloads\i59V8OB5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9793" cy="686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916832"/>
            <a:ext cx="7920880" cy="1237580"/>
          </a:xfrm>
        </p:spPr>
        <p:txBody>
          <a:bodyPr/>
          <a:lstStyle/>
          <a:p>
            <a:r>
              <a:rPr lang="ru-RU" sz="4000" dirty="0" smtClean="0">
                <a:latin typeface="Georgia" pitchFamily="18" charset="0"/>
              </a:rPr>
              <a:t>Гладкая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Галина Васильевна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212976"/>
            <a:ext cx="8496944" cy="4855984"/>
          </a:xfrm>
        </p:spPr>
        <p:txBody>
          <a:bodyPr/>
          <a:lstStyle/>
          <a:p>
            <a:pPr algn="just"/>
            <a:r>
              <a:rPr lang="ru-RU" sz="2000" dirty="0" smtClean="0">
                <a:latin typeface="Georgia" pitchFamily="18" charset="0"/>
              </a:rPr>
              <a:t>Свою трудовую деятельность начала на комбинате «</a:t>
            </a:r>
            <a:r>
              <a:rPr lang="ru-RU" sz="2000" dirty="0" err="1" smtClean="0">
                <a:latin typeface="Georgia" pitchFamily="18" charset="0"/>
              </a:rPr>
              <a:t>Тувакобальт</a:t>
            </a:r>
            <a:r>
              <a:rPr lang="ru-RU" sz="2000" dirty="0" smtClean="0">
                <a:latin typeface="Georgia" pitchFamily="18" charset="0"/>
              </a:rPr>
              <a:t>», а затем в </a:t>
            </a:r>
            <a:r>
              <a:rPr lang="ru-RU" sz="2000" dirty="0" err="1" smtClean="0">
                <a:latin typeface="Georgia" pitchFamily="18" charset="0"/>
              </a:rPr>
              <a:t>Хову-Аксынской</a:t>
            </a:r>
            <a:r>
              <a:rPr lang="ru-RU" sz="2000" dirty="0" smtClean="0">
                <a:latin typeface="Georgia" pitchFamily="18" charset="0"/>
              </a:rPr>
              <a:t> средней школе.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С 1998 года проработала в ГБПОУ с. Хову-Аксы РТ заместителем директора по административно-хозяйственной деятельности.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За время работы в ОУ награждена грамотами администрации ПУ №9 в честь 60-летия системы НПО РФ, в связи с Днем учителя за добросовестное отношение к работе, грамотой Министерства общего и профессионального образования РФ, Департамента НПО РТ за успехи  деле воспитания и обучения квалифицированных кадров.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1800200" cy="2244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34" y="2211629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5762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lon85\Downloads\iE8HT8H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" y="-1"/>
            <a:ext cx="9144000" cy="68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772816"/>
            <a:ext cx="7920880" cy="1237580"/>
          </a:xfrm>
        </p:spPr>
        <p:txBody>
          <a:bodyPr/>
          <a:lstStyle/>
          <a:p>
            <a:r>
              <a:rPr lang="ru-RU" sz="4000" dirty="0" err="1" smtClean="0">
                <a:latin typeface="Georgia" pitchFamily="18" charset="0"/>
              </a:rPr>
              <a:t>Донгак</a:t>
            </a:r>
            <a:r>
              <a:rPr lang="ru-RU" sz="4000" dirty="0" smtClean="0">
                <a:latin typeface="Georgia" pitchFamily="18" charset="0"/>
              </a:rPr>
              <a:t>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Клара </a:t>
            </a:r>
            <a:r>
              <a:rPr lang="ru-RU" sz="4000" dirty="0" err="1" smtClean="0">
                <a:latin typeface="Georgia" pitchFamily="18" charset="0"/>
              </a:rPr>
              <a:t>Доржукаевна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56992"/>
            <a:ext cx="8856984" cy="4855984"/>
          </a:xfrm>
        </p:spPr>
        <p:txBody>
          <a:bodyPr/>
          <a:lstStyle/>
          <a:p>
            <a:pPr algn="just"/>
            <a:r>
              <a:rPr lang="ru-RU" sz="1800" dirty="0" smtClean="0">
                <a:latin typeface="Georgia" pitchFamily="18" charset="0"/>
              </a:rPr>
              <a:t>С 2006 по 2017 годы проработала в ГБПОУ с. Хову-Аксы РТ младшим воспитателем.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За время показала себя ответственным, требовательным и исполнительным работником. Она добросовестно относится своим должностным обязанностям. За многолетний плодотворный труд была награждена: </a:t>
            </a:r>
          </a:p>
          <a:p>
            <a:pPr algn="just"/>
            <a:r>
              <a:rPr lang="ru-RU" sz="1800" dirty="0">
                <a:latin typeface="Georgia" pitchFamily="18" charset="0"/>
              </a:rPr>
              <a:t>В 2009 году грамотой Первичной профсоюзной организации ГОУ НПО ПУ №9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В </a:t>
            </a:r>
            <a:r>
              <a:rPr lang="ru-RU" sz="1800" dirty="0">
                <a:latin typeface="Georgia" pitchFamily="18" charset="0"/>
              </a:rPr>
              <a:t>2011 году грамотой Управления образованием </a:t>
            </a:r>
            <a:r>
              <a:rPr lang="ru-RU" sz="1800" dirty="0" err="1">
                <a:latin typeface="Georgia" pitchFamily="18" charset="0"/>
              </a:rPr>
              <a:t>Чеди-Хольского</a:t>
            </a:r>
            <a:r>
              <a:rPr lang="ru-RU" sz="1800" dirty="0">
                <a:latin typeface="Georgia" pitchFamily="18" charset="0"/>
              </a:rPr>
              <a:t> </a:t>
            </a:r>
            <a:r>
              <a:rPr lang="ru-RU" sz="1800" dirty="0" err="1">
                <a:latin typeface="Georgia" pitchFamily="18" charset="0"/>
              </a:rPr>
              <a:t>кожууна</a:t>
            </a:r>
            <a:endParaRPr lang="ru-RU" sz="1800" dirty="0">
              <a:latin typeface="Georgia" pitchFamily="18" charset="0"/>
            </a:endParaRPr>
          </a:p>
          <a:p>
            <a:pPr algn="just"/>
            <a:r>
              <a:rPr lang="ru-RU" sz="1800" dirty="0">
                <a:latin typeface="Georgia" pitchFamily="18" charset="0"/>
              </a:rPr>
              <a:t>В 2016 году грамотой администрации ГБПОУ с. Хову-Аксы РТ </a:t>
            </a:r>
          </a:p>
          <a:p>
            <a:pPr algn="just"/>
            <a:r>
              <a:rPr lang="ru-RU" sz="1800" dirty="0">
                <a:latin typeface="Georgia" pitchFamily="18" charset="0"/>
              </a:rPr>
              <a:t>В 2017 году Почетной грамотой Министерства образования и науки Республики Тыва</a:t>
            </a:r>
          </a:p>
          <a:p>
            <a:pPr algn="just"/>
            <a:endParaRPr lang="ru-RU" sz="1800" dirty="0">
              <a:latin typeface="Georgia" pitchFamily="18" charset="0"/>
            </a:endParaRPr>
          </a:p>
          <a:p>
            <a:pPr algn="just"/>
            <a:endParaRPr lang="ru-RU" sz="1800" dirty="0">
              <a:latin typeface="Georgia" pitchFamily="18" charset="0"/>
            </a:endParaRPr>
          </a:p>
        </p:txBody>
      </p:sp>
      <p:pic>
        <p:nvPicPr>
          <p:cNvPr id="5122" name="Picture 2" descr="C:\Users\Salon85\Downloads\4o7MhnGMK5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t="4233" r="25732" b="53078"/>
          <a:stretch/>
        </p:blipFill>
        <p:spPr bwMode="auto">
          <a:xfrm>
            <a:off x="660971" y="764704"/>
            <a:ext cx="1750789" cy="2370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9203199" y="-459432"/>
            <a:ext cx="8712968" cy="485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endParaRPr lang="ru-RU" sz="1800" dirty="0" smtClean="0">
              <a:latin typeface="Georgia" pitchFamily="18" charset="0"/>
            </a:endParaRPr>
          </a:p>
          <a:p>
            <a:pPr algn="just"/>
            <a:endParaRPr lang="ru-RU" sz="1800" dirty="0">
              <a:latin typeface="Georgia" pitchFamily="18" charset="0"/>
            </a:endParaRPr>
          </a:p>
        </p:txBody>
      </p:sp>
      <p:pic>
        <p:nvPicPr>
          <p:cNvPr id="7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26" y="2276872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50955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alon85\Downloads\iTQAVC2Y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687364"/>
            <a:ext cx="7920880" cy="1237580"/>
          </a:xfrm>
        </p:spPr>
        <p:txBody>
          <a:bodyPr/>
          <a:lstStyle/>
          <a:p>
            <a:r>
              <a:rPr lang="ru-RU" sz="4000" dirty="0" err="1" smtClean="0">
                <a:latin typeface="Georgia" pitchFamily="18" charset="0"/>
              </a:rPr>
              <a:t>Оюн</a:t>
            </a:r>
            <a:r>
              <a:rPr lang="ru-RU" sz="4000" dirty="0" smtClean="0">
                <a:latin typeface="Georgia" pitchFamily="18" charset="0"/>
              </a:rPr>
              <a:t>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Валентина </a:t>
            </a:r>
            <a:r>
              <a:rPr lang="ru-RU" sz="4000" dirty="0" err="1" smtClean="0">
                <a:latin typeface="Georgia" pitchFamily="18" charset="0"/>
              </a:rPr>
              <a:t>Бойдуевна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037512"/>
            <a:ext cx="8712968" cy="4855984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Georgia" pitchFamily="18" charset="0"/>
              </a:rPr>
              <a:t>С 1998 по 2017 годы проработала в ГБПОУ с. Хову-Аксы РТ заведующей столовой. С 2018 года вновь принята на работу поваром в столовой ОУ.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За многолетний и добросовестный труд награждена: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В 2001 году Почетной грамотой Хурала Республики Тыва 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В 2004 году </a:t>
            </a:r>
            <a:r>
              <a:rPr lang="ru-RU" sz="1800" dirty="0">
                <a:latin typeface="Georgia" pitchFamily="18" charset="0"/>
              </a:rPr>
              <a:t>г</a:t>
            </a:r>
            <a:r>
              <a:rPr lang="ru-RU" sz="1800" dirty="0" smtClean="0">
                <a:latin typeface="Georgia" pitchFamily="18" charset="0"/>
              </a:rPr>
              <a:t>рамотой Департамента НПО РТ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В 2008 году Почетной грамотой Министерства образования, науки и молодежной политики Республики Тыва</a:t>
            </a:r>
          </a:p>
          <a:p>
            <a:pPr algn="just"/>
            <a:r>
              <a:rPr lang="ru-RU" sz="1800" dirty="0">
                <a:latin typeface="Georgia" pitchFamily="18" charset="0"/>
              </a:rPr>
              <a:t>В 2008 году Почетной грамотой </a:t>
            </a:r>
            <a:r>
              <a:rPr lang="ru-RU" sz="1800" dirty="0" smtClean="0">
                <a:latin typeface="Georgia" pitchFamily="18" charset="0"/>
              </a:rPr>
              <a:t>Президиума </a:t>
            </a:r>
            <a:r>
              <a:rPr lang="ru-RU" sz="1800" dirty="0" err="1" smtClean="0">
                <a:latin typeface="Georgia" pitchFamily="18" charset="0"/>
              </a:rPr>
              <a:t>кожкома</a:t>
            </a:r>
            <a:r>
              <a:rPr lang="ru-RU" sz="1800" dirty="0" smtClean="0">
                <a:latin typeface="Georgia" pitchFamily="18" charset="0"/>
              </a:rPr>
              <a:t> </a:t>
            </a:r>
            <a:r>
              <a:rPr lang="ru-RU" sz="1800" dirty="0" err="1" smtClean="0">
                <a:latin typeface="Georgia" pitchFamily="18" charset="0"/>
              </a:rPr>
              <a:t>Чеди-Хольского</a:t>
            </a:r>
            <a:r>
              <a:rPr lang="ru-RU" sz="1800" dirty="0" smtClean="0">
                <a:latin typeface="Georgia" pitchFamily="18" charset="0"/>
              </a:rPr>
              <a:t> </a:t>
            </a:r>
            <a:r>
              <a:rPr lang="ru-RU" sz="1800" dirty="0" err="1" smtClean="0">
                <a:latin typeface="Georgia" pitchFamily="18" charset="0"/>
              </a:rPr>
              <a:t>кожууного</a:t>
            </a:r>
            <a:r>
              <a:rPr lang="ru-RU" sz="1800" dirty="0" smtClean="0">
                <a:latin typeface="Georgia" pitchFamily="18" charset="0"/>
              </a:rPr>
              <a:t> комитета профсоюза работников народного образования и науки РФ по РТ</a:t>
            </a:r>
          </a:p>
          <a:p>
            <a:pPr algn="just"/>
            <a:r>
              <a:rPr lang="ru-RU" sz="1800" dirty="0" smtClean="0">
                <a:latin typeface="Georgia" pitchFamily="18" charset="0"/>
              </a:rPr>
              <a:t>В 2016 году </a:t>
            </a:r>
            <a:r>
              <a:rPr lang="ru-RU" sz="1800" dirty="0">
                <a:latin typeface="Georgia" pitchFamily="18" charset="0"/>
              </a:rPr>
              <a:t>Почетной грамотой Министерства </a:t>
            </a:r>
            <a:r>
              <a:rPr lang="ru-RU" sz="1800" dirty="0" smtClean="0">
                <a:latin typeface="Georgia" pitchFamily="18" charset="0"/>
              </a:rPr>
              <a:t>образования и </a:t>
            </a:r>
            <a:r>
              <a:rPr lang="ru-RU" sz="1800" dirty="0">
                <a:latin typeface="Georgia" pitchFamily="18" charset="0"/>
              </a:rPr>
              <a:t>науки </a:t>
            </a:r>
            <a:r>
              <a:rPr lang="ru-RU" sz="1800" dirty="0" smtClean="0">
                <a:latin typeface="Georgia" pitchFamily="18" charset="0"/>
              </a:rPr>
              <a:t>Российской Федерации</a:t>
            </a:r>
            <a:endParaRPr lang="ru-RU" sz="1800" dirty="0">
              <a:latin typeface="Georgia" pitchFamily="18" charset="0"/>
            </a:endParaRPr>
          </a:p>
          <a:p>
            <a:pPr algn="just"/>
            <a:endParaRPr lang="ru-RU" sz="1800" dirty="0">
              <a:latin typeface="Georgia" pitchFamily="18" charset="0"/>
            </a:endParaRPr>
          </a:p>
          <a:p>
            <a:pPr algn="just"/>
            <a:endParaRPr lang="ru-RU" sz="1800" dirty="0">
              <a:latin typeface="Georgia" pitchFamily="18" charset="0"/>
            </a:endParaRPr>
          </a:p>
        </p:txBody>
      </p:sp>
      <p:pic>
        <p:nvPicPr>
          <p:cNvPr id="6147" name="Picture 3" descr="C:\Users\Salon85\Desktop\IMG-c640fe02cc7e92495df740c1ab2d06b8-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t="27812" r="38889" b="33973"/>
          <a:stretch/>
        </p:blipFill>
        <p:spPr bwMode="auto">
          <a:xfrm>
            <a:off x="577010" y="692697"/>
            <a:ext cx="1574755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96775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alon85\Downloads\i59V8OB5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4" y="0"/>
            <a:ext cx="9123986" cy="684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047404"/>
            <a:ext cx="7920880" cy="1237580"/>
          </a:xfrm>
        </p:spPr>
        <p:txBody>
          <a:bodyPr/>
          <a:lstStyle/>
          <a:p>
            <a:r>
              <a:rPr lang="ru-RU" sz="4000" dirty="0" err="1" smtClean="0">
                <a:latin typeface="Georgia" pitchFamily="18" charset="0"/>
              </a:rPr>
              <a:t>Оюн</a:t>
            </a:r>
            <a:r>
              <a:rPr lang="ru-RU" sz="4000" dirty="0" smtClean="0">
                <a:latin typeface="Georgia" pitchFamily="18" charset="0"/>
              </a:rPr>
              <a:t> Роза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err="1" smtClean="0">
                <a:latin typeface="Georgia" pitchFamily="18" charset="0"/>
              </a:rPr>
              <a:t>Хомушкуевна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56992"/>
            <a:ext cx="8784976" cy="485598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>
                <a:latin typeface="Georgia" pitchFamily="18" charset="0"/>
              </a:rPr>
              <a:t>       С 1993 по 2017 годы проработала в ГБПОУ с. Хову-Аксы РТ мастером производственного обучения, заведующей общежитием.</a:t>
            </a:r>
          </a:p>
          <a:p>
            <a:pPr marL="0" indent="0" algn="just">
              <a:buNone/>
            </a:pPr>
            <a:r>
              <a:rPr lang="ru-RU" sz="1600" dirty="0">
                <a:latin typeface="Georgia" pitchFamily="18" charset="0"/>
              </a:rPr>
              <a:t> </a:t>
            </a:r>
            <a:r>
              <a:rPr lang="ru-RU" sz="1600" dirty="0" smtClean="0">
                <a:latin typeface="Georgia" pitchFamily="18" charset="0"/>
              </a:rPr>
              <a:t>      За многолетний и добросовестный труд награждена: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2001 году грамотой Председателя администрации </a:t>
            </a:r>
            <a:r>
              <a:rPr lang="ru-RU" sz="1600" dirty="0" err="1" smtClean="0">
                <a:latin typeface="Georgia" pitchFamily="18" charset="0"/>
              </a:rPr>
              <a:t>Чеди-Хольского</a:t>
            </a:r>
            <a:r>
              <a:rPr lang="ru-RU" sz="1600" dirty="0" smtClean="0">
                <a:latin typeface="Georgia" pitchFamily="18" charset="0"/>
              </a:rPr>
              <a:t> района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2003 году </a:t>
            </a:r>
            <a:r>
              <a:rPr lang="ru-RU" sz="1600" dirty="0">
                <a:latin typeface="Georgia" pitchFamily="18" charset="0"/>
              </a:rPr>
              <a:t>г</a:t>
            </a:r>
            <a:r>
              <a:rPr lang="ru-RU" sz="1600" dirty="0" smtClean="0">
                <a:latin typeface="Georgia" pitchFamily="18" charset="0"/>
              </a:rPr>
              <a:t>рамотой Департамента НПО РТ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</a:t>
            </a:r>
            <a:r>
              <a:rPr lang="ru-RU" sz="1600" dirty="0">
                <a:latin typeface="Georgia" pitchFamily="18" charset="0"/>
              </a:rPr>
              <a:t>2007 году Почетной грамотой Министерства образования и науки Республики Тыва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</a:t>
            </a:r>
            <a:r>
              <a:rPr lang="ru-RU" sz="1600" dirty="0">
                <a:latin typeface="Georgia" pitchFamily="18" charset="0"/>
              </a:rPr>
              <a:t>2010 году Почетным дипломом Федеральной службы государственной статистики </a:t>
            </a:r>
          </a:p>
          <a:p>
            <a:pPr algn="just"/>
            <a:r>
              <a:rPr lang="ru-RU" sz="1600" dirty="0">
                <a:latin typeface="Georgia" pitchFamily="18" charset="0"/>
              </a:rPr>
              <a:t>В 2011 году Почетной грамотой Хурала представителей с. Хову-Аксы</a:t>
            </a:r>
          </a:p>
          <a:p>
            <a:pPr algn="just"/>
            <a:r>
              <a:rPr lang="ru-RU" sz="1600" dirty="0">
                <a:latin typeface="Georgia" pitchFamily="18" charset="0"/>
              </a:rPr>
              <a:t>В 2011 году грамотой начальника Управлением образованием </a:t>
            </a:r>
            <a:r>
              <a:rPr lang="ru-RU" sz="1600" dirty="0" err="1">
                <a:latin typeface="Georgia" pitchFamily="18" charset="0"/>
              </a:rPr>
              <a:t>Чеди-Хольского</a:t>
            </a:r>
            <a:r>
              <a:rPr lang="ru-RU" sz="1600" dirty="0">
                <a:latin typeface="Georgia" pitchFamily="18" charset="0"/>
              </a:rPr>
              <a:t> </a:t>
            </a:r>
            <a:r>
              <a:rPr lang="ru-RU" sz="1600" dirty="0" err="1">
                <a:latin typeface="Georgia" pitchFamily="18" charset="0"/>
              </a:rPr>
              <a:t>кожууна</a:t>
            </a:r>
            <a:endParaRPr lang="ru-RU" sz="1600" dirty="0">
              <a:latin typeface="Georgia" pitchFamily="18" charset="0"/>
            </a:endParaRPr>
          </a:p>
          <a:p>
            <a:pPr algn="just"/>
            <a:r>
              <a:rPr lang="ru-RU" sz="1600" dirty="0">
                <a:latin typeface="Georgia" pitchFamily="18" charset="0"/>
              </a:rPr>
              <a:t>В 2014 году награждена Юбилейной медалью во ознаменование 100-летия единения России и Тувы и 100-летия основания г. Кызыла</a:t>
            </a:r>
          </a:p>
          <a:p>
            <a:pPr algn="just"/>
            <a:endParaRPr lang="ru-RU" sz="1600" dirty="0" smtClean="0">
              <a:latin typeface="Georgia" pitchFamily="18" charset="0"/>
            </a:endParaRPr>
          </a:p>
          <a:p>
            <a:pPr algn="just"/>
            <a:endParaRPr lang="ru-RU" sz="1600" dirty="0">
              <a:latin typeface="Georgia" pitchFamily="18" charset="0"/>
            </a:endParaRPr>
          </a:p>
        </p:txBody>
      </p:sp>
      <p:pic>
        <p:nvPicPr>
          <p:cNvPr id="2050" name="Picture 2" descr="C:\Users\Salon85\Downloads\XaRCyAZ0fr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1800200" cy="2400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17779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alon85\Downloads\iE8HT8H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72"/>
            <a:ext cx="9144000" cy="68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047404"/>
            <a:ext cx="8424936" cy="123758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Georgia" pitchFamily="18" charset="0"/>
              </a:rPr>
              <a:t>Позднякова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Надежда Васильевна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97552"/>
            <a:ext cx="8424936" cy="485598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>
                <a:latin typeface="Georgia" pitchFamily="18" charset="0"/>
              </a:rPr>
              <a:t>     До поступления на работу в ГБПОУ с. Хову-Аксы РТ работала бухгалтером, старшим бухгалтером расчетной группы комбинат управления «</a:t>
            </a:r>
            <a:r>
              <a:rPr lang="ru-RU" sz="1800" dirty="0" err="1" smtClean="0">
                <a:latin typeface="Georgia" pitchFamily="18" charset="0"/>
              </a:rPr>
              <a:t>Тувакобальт</a:t>
            </a:r>
            <a:r>
              <a:rPr lang="ru-RU" sz="1800" dirty="0" smtClean="0">
                <a:latin typeface="Georgia" pitchFamily="18" charset="0"/>
              </a:rPr>
              <a:t>».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Georgia" pitchFamily="18" charset="0"/>
              </a:rPr>
              <a:t>     С 1993 по 2017 годы проработала в ГБПОУ с. Хову-Аксы РТ главным бухгалтером.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Georgia" pitchFamily="18" charset="0"/>
              </a:rPr>
              <a:t>     За </a:t>
            </a:r>
            <a:r>
              <a:rPr lang="ru-RU" sz="1800" dirty="0">
                <a:latin typeface="Georgia" pitchFamily="18" charset="0"/>
              </a:rPr>
              <a:t>многолетний и добросовестный труд награждена:</a:t>
            </a:r>
          </a:p>
          <a:p>
            <a:pPr algn="just"/>
            <a:r>
              <a:rPr lang="ru-RU" sz="1800" dirty="0">
                <a:latin typeface="Georgia" pitchFamily="18" charset="0"/>
              </a:rPr>
              <a:t>В 1997 году Почетной грамотой Департамента НПО РТ</a:t>
            </a:r>
          </a:p>
          <a:p>
            <a:pPr algn="just"/>
            <a:r>
              <a:rPr lang="ru-RU" sz="1800" dirty="0">
                <a:latin typeface="Georgia" pitchFamily="18" charset="0"/>
              </a:rPr>
              <a:t>В 2001 году благодарственным письмом Департамента НПО РТ</a:t>
            </a:r>
          </a:p>
          <a:p>
            <a:pPr algn="just"/>
            <a:r>
              <a:rPr lang="ru-RU" sz="1800" dirty="0">
                <a:latin typeface="Georgia" pitchFamily="18" charset="0"/>
              </a:rPr>
              <a:t>В 2005 году грамотой Департамента НПО РТ</a:t>
            </a:r>
          </a:p>
          <a:p>
            <a:pPr algn="just"/>
            <a:r>
              <a:rPr lang="ru-RU" sz="1800" dirty="0">
                <a:latin typeface="Georgia" pitchFamily="18" charset="0"/>
              </a:rPr>
              <a:t>В 2006 году благодарностью Агентства по НПО РТ</a:t>
            </a:r>
          </a:p>
          <a:p>
            <a:pPr algn="just"/>
            <a:endParaRPr lang="ru-RU" sz="1800" dirty="0" smtClean="0">
              <a:latin typeface="Georgia" pitchFamily="18" charset="0"/>
            </a:endParaRPr>
          </a:p>
          <a:p>
            <a:pPr algn="just"/>
            <a:endParaRPr lang="ru-RU" sz="1800" dirty="0">
              <a:latin typeface="Georgia" pitchFamily="18" charset="0"/>
            </a:endParaRPr>
          </a:p>
        </p:txBody>
      </p:sp>
      <p:pic>
        <p:nvPicPr>
          <p:cNvPr id="4098" name="Picture 2" descr="C:\Users\Salon85\Downloads\Zw0Suo63ZU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7" t="19941" r="47678" b="45535"/>
          <a:stretch/>
        </p:blipFill>
        <p:spPr bwMode="auto">
          <a:xfrm>
            <a:off x="656095" y="908720"/>
            <a:ext cx="1683657" cy="2104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61049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alon85\Downloads\iTQAVC2Y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047404"/>
            <a:ext cx="8424936" cy="1237580"/>
          </a:xfrm>
        </p:spPr>
        <p:txBody>
          <a:bodyPr/>
          <a:lstStyle/>
          <a:p>
            <a:r>
              <a:rPr lang="ru-RU" sz="4000" dirty="0" err="1" smtClean="0">
                <a:latin typeface="Georgia" pitchFamily="18" charset="0"/>
              </a:rPr>
              <a:t>Попугаева</a:t>
            </a:r>
            <a:r>
              <a:rPr lang="ru-RU" sz="4000" dirty="0" smtClean="0">
                <a:latin typeface="Georgia" pitchFamily="18" charset="0"/>
              </a:rPr>
              <a:t> </a:t>
            </a:r>
            <a:br>
              <a:rPr lang="ru-RU" sz="4000" dirty="0" smtClean="0">
                <a:latin typeface="Georgia" pitchFamily="18" charset="0"/>
              </a:rPr>
            </a:br>
            <a:r>
              <a:rPr lang="ru-RU" sz="4000" dirty="0" smtClean="0">
                <a:latin typeface="Georgia" pitchFamily="18" charset="0"/>
              </a:rPr>
              <a:t>Алла Михайловна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381328"/>
            <a:ext cx="5832648" cy="4855984"/>
          </a:xfrm>
        </p:spPr>
        <p:txBody>
          <a:bodyPr/>
          <a:lstStyle/>
          <a:p>
            <a:pPr algn="just"/>
            <a:endParaRPr lang="ru-RU" sz="1800" dirty="0">
              <a:latin typeface="Georgia" pitchFamily="18" charset="0"/>
            </a:endParaRPr>
          </a:p>
          <a:p>
            <a:pPr algn="just"/>
            <a:endParaRPr lang="ru-RU" sz="1800" dirty="0">
              <a:latin typeface="Georgia" pitchFamily="18" charset="0"/>
            </a:endParaRPr>
          </a:p>
        </p:txBody>
      </p:sp>
      <p:pic>
        <p:nvPicPr>
          <p:cNvPr id="3074" name="Picture 2" descr="C:\Users\Salon85\Downloads\bnY4j7f4fx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6" t="17418" r="15421" b="32253"/>
          <a:stretch/>
        </p:blipFill>
        <p:spPr bwMode="auto">
          <a:xfrm>
            <a:off x="698975" y="836712"/>
            <a:ext cx="1784793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Salon85\Downloads\0_123a97_a50c724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26" y="2420888"/>
            <a:ext cx="2587598" cy="10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 bwMode="auto">
          <a:xfrm>
            <a:off x="215516" y="3541568"/>
            <a:ext cx="8712968" cy="485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ru-RU" sz="1600" dirty="0" smtClean="0">
                <a:latin typeface="Georgia" pitchFamily="18" charset="0"/>
              </a:rPr>
              <a:t>С 2007 по 2017 годы работала бухгалтером в ГБПОУ с. Хову-Аксы РТ.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За успехи в работе награждена следующими наградами: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1998 году нагрудным знаком «Отличник полиции»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2005 году Почетная грамота ОПРФ по Республике Тыва за заслуги в области социальной защиты населения и многолетнюю добросовестную работу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2006 году Почетной грамотой Администрации с. Хову-Аксы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2010 году грамотой Первичной профсоюзной организации ГОУ НПО ПУ №9 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2012 году грамотой администрации ГБПОУ с. Хову-Аксы РТ 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2016 году грамотой Администрации ГБПОУ с. Хову-Аксы РТ </a:t>
            </a:r>
          </a:p>
          <a:p>
            <a:pPr algn="just"/>
            <a:r>
              <a:rPr lang="ru-RU" sz="1600" dirty="0" smtClean="0">
                <a:latin typeface="Georgia" pitchFamily="18" charset="0"/>
              </a:rPr>
              <a:t>В 2017 году Почетной грамотой Министерства образования и науки Республики Тыва</a:t>
            </a:r>
            <a:endParaRPr lang="ru-RU" sz="16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5732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1">
  <a:themeElements>
    <a:clrScheme name="Employee Orientation 1">
      <a:dk1>
        <a:srgbClr val="000000"/>
      </a:dk1>
      <a:lt1>
        <a:srgbClr val="0099CC"/>
      </a:lt1>
      <a:dk2>
        <a:srgbClr val="FFFFFF"/>
      </a:dk2>
      <a:lt2>
        <a:srgbClr val="868686"/>
      </a:lt2>
      <a:accent1>
        <a:srgbClr val="00FFCC"/>
      </a:accent1>
      <a:accent2>
        <a:srgbClr val="969696"/>
      </a:accent2>
      <a:accent3>
        <a:srgbClr val="AACAE2"/>
      </a:accent3>
      <a:accent4>
        <a:srgbClr val="000000"/>
      </a:accent4>
      <a:accent5>
        <a:srgbClr val="AAFFE2"/>
      </a:accent5>
      <a:accent6>
        <a:srgbClr val="878787"/>
      </a:accent6>
      <a:hlink>
        <a:srgbClr val="00FFCC"/>
      </a:hlink>
      <a:folHlink>
        <a:srgbClr val="99CCFF"/>
      </a:folHlink>
    </a:clrScheme>
    <a:fontScheme name="Employee Ori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mployee Orientation 1">
        <a:dk1>
          <a:srgbClr val="000000"/>
        </a:dk1>
        <a:lt1>
          <a:srgbClr val="0099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3">
        <a:dk1>
          <a:srgbClr val="5F5F5F"/>
        </a:dk1>
        <a:lt1>
          <a:srgbClr val="FFFFFF"/>
        </a:lt1>
        <a:dk2>
          <a:srgbClr val="5F5F5F"/>
        </a:dk2>
        <a:lt2>
          <a:srgbClr val="80808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mmunicating Bad News">
  <a:themeElements>
    <a:clrScheme name="Communicating Bad News 1">
      <a:dk1>
        <a:srgbClr val="868686"/>
      </a:dk1>
      <a:lt1>
        <a:srgbClr val="FFCC99"/>
      </a:lt1>
      <a:dk2>
        <a:srgbClr val="000000"/>
      </a:dk2>
      <a:lt2>
        <a:srgbClr val="FF9966"/>
      </a:lt2>
      <a:accent1>
        <a:srgbClr val="009999"/>
      </a:accent1>
      <a:accent2>
        <a:srgbClr val="99CCFF"/>
      </a:accent2>
      <a:accent3>
        <a:srgbClr val="AAAAAA"/>
      </a:accent3>
      <a:accent4>
        <a:srgbClr val="DAAE82"/>
      </a:accent4>
      <a:accent5>
        <a:srgbClr val="AACACA"/>
      </a:accent5>
      <a:accent6>
        <a:srgbClr val="8AB9E7"/>
      </a:accent6>
      <a:hlink>
        <a:srgbClr val="FF6633"/>
      </a:hlink>
      <a:folHlink>
        <a:srgbClr val="CC3300"/>
      </a:folHlink>
    </a:clrScheme>
    <a:fontScheme name="Communicating Bad News">
      <a:majorFont>
        <a:latin typeface="Times New Roman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ommunicating Bad News 1">
        <a:dk1>
          <a:srgbClr val="868686"/>
        </a:dk1>
        <a:lt1>
          <a:srgbClr val="FFCC99"/>
        </a:lt1>
        <a:dk2>
          <a:srgbClr val="000000"/>
        </a:dk2>
        <a:lt2>
          <a:srgbClr val="FF9966"/>
        </a:lt2>
        <a:accent1>
          <a:srgbClr val="009999"/>
        </a:accent1>
        <a:accent2>
          <a:srgbClr val="99CCFF"/>
        </a:accent2>
        <a:accent3>
          <a:srgbClr val="AAAAAA"/>
        </a:accent3>
        <a:accent4>
          <a:srgbClr val="DAAE82"/>
        </a:accent4>
        <a:accent5>
          <a:srgbClr val="AACACA"/>
        </a:accent5>
        <a:accent6>
          <a:srgbClr val="8AB9E7"/>
        </a:accent6>
        <a:hlink>
          <a:srgbClr val="FF66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ng Bad News 2">
        <a:dk1>
          <a:srgbClr val="000000"/>
        </a:dk1>
        <a:lt1>
          <a:srgbClr val="FDE3BA"/>
        </a:lt1>
        <a:dk2>
          <a:srgbClr val="000000"/>
        </a:dk2>
        <a:lt2>
          <a:srgbClr val="FF9933"/>
        </a:lt2>
        <a:accent1>
          <a:srgbClr val="FF6C49"/>
        </a:accent1>
        <a:accent2>
          <a:srgbClr val="99CCFF"/>
        </a:accent2>
        <a:accent3>
          <a:srgbClr val="FEEFD9"/>
        </a:accent3>
        <a:accent4>
          <a:srgbClr val="000000"/>
        </a:accent4>
        <a:accent5>
          <a:srgbClr val="FFBAB1"/>
        </a:accent5>
        <a:accent6>
          <a:srgbClr val="8AB9E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ng Bad News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289</TotalTime>
  <Words>808</Words>
  <Application>Microsoft Office PowerPoint</Application>
  <PresentationFormat>Экран (4:3)</PresentationFormat>
  <Paragraphs>66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Тема1</vt:lpstr>
      <vt:lpstr>Оформление по умолчанию</vt:lpstr>
      <vt:lpstr>Communicating Bad News</vt:lpstr>
      <vt:lpstr>Шары</vt:lpstr>
      <vt:lpstr>Пастель</vt:lpstr>
      <vt:lpstr>Капсулы</vt:lpstr>
      <vt:lpstr>Тот, кто работает, всегда молод.  И иногда мне кажется, что, может быть,  труд вырабатывает какие-нибудь особые гормоны,  повышающие жизненный импульс.                                                        Н. Н. Бурденко </vt:lpstr>
      <vt:lpstr>Крисан  Анна Николаевна</vt:lpstr>
      <vt:lpstr>Туменхо  Раиса Кара-ооловна</vt:lpstr>
      <vt:lpstr>Гладкая  Галина Васильевна</vt:lpstr>
      <vt:lpstr>Донгак  Клара Доржукаевна</vt:lpstr>
      <vt:lpstr>Оюн  Валентина Бойдуевна</vt:lpstr>
      <vt:lpstr>Оюн Роза  Хомушкуевна</vt:lpstr>
      <vt:lpstr>Позднякова  Надежда Васильевна</vt:lpstr>
      <vt:lpstr>Попугаева  Алла Михайловна</vt:lpstr>
      <vt:lpstr>Монгуш  Елена Удувасовна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Тот, кто работает, всегда молод.  И иногда мне кажется, что, может быть,  труд вырабатывает какие-нибудь особые гормоны,  повышающие жизненный импульс.                                                        Н. Н. Бурденко </dc:title>
  <dc:creator>Salon85</dc:creator>
  <cp:lastModifiedBy>PSIX</cp:lastModifiedBy>
  <cp:revision>36</cp:revision>
  <dcterms:created xsi:type="dcterms:W3CDTF">2019-04-25T02:50:42Z</dcterms:created>
  <dcterms:modified xsi:type="dcterms:W3CDTF">2023-03-13T02:33:34Z</dcterms:modified>
</cp:coreProperties>
</file>