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2" r:id="rId3"/>
    <p:sldMasterId id="2147483725" r:id="rId4"/>
    <p:sldMasterId id="2147483739" r:id="rId5"/>
    <p:sldMasterId id="2147483751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4660"/>
  </p:normalViewPr>
  <p:slideViewPr>
    <p:cSldViewPr>
      <p:cViewPr>
        <p:scale>
          <a:sx n="46" d="100"/>
          <a:sy n="46" d="100"/>
        </p:scale>
        <p:origin x="-1852" y="-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9CB9-99B0-4DEA-9704-D774A3CEC5D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0B8E-DBC8-40D9-A827-9AB011F5C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5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0B8E-DBC8-40D9-A827-9AB011F5CD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5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43 w 989"/>
              <a:gd name="T1" fmla="*/ 0 h 602"/>
              <a:gd name="T2" fmla="*/ 988 w 989"/>
              <a:gd name="T3" fmla="*/ 346 h 602"/>
              <a:gd name="T4" fmla="*/ 953 w 989"/>
              <a:gd name="T5" fmla="*/ 600 h 602"/>
              <a:gd name="T6" fmla="*/ 0 w 989"/>
              <a:gd name="T7" fmla="*/ 601 h 602"/>
              <a:gd name="T8" fmla="*/ 243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428 h 429"/>
              <a:gd name="T2" fmla="*/ 427 w 988"/>
              <a:gd name="T3" fmla="*/ 0 h 429"/>
              <a:gd name="T4" fmla="*/ 987 w 988"/>
              <a:gd name="T5" fmla="*/ 219 h 429"/>
              <a:gd name="T6" fmla="*/ 987 w 988"/>
              <a:gd name="T7" fmla="*/ 428 h 429"/>
              <a:gd name="T8" fmla="*/ 0 w 988"/>
              <a:gd name="T9" fmla="*/ 428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1392 w 1393"/>
              <a:gd name="T3" fmla="*/ 240 h 4320"/>
              <a:gd name="T4" fmla="*/ 288 w 1393"/>
              <a:gd name="T5" fmla="*/ 4319 h 4320"/>
              <a:gd name="T6" fmla="*/ 0 w 1393"/>
              <a:gd name="T7" fmla="*/ 4319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958 w 959"/>
              <a:gd name="T3" fmla="*/ 346 h 4330"/>
              <a:gd name="T4" fmla="*/ 286 w 959"/>
              <a:gd name="T5" fmla="*/ 4329 h 4330"/>
              <a:gd name="T6" fmla="*/ 0 w 959"/>
              <a:gd name="T7" fmla="*/ 4329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42792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27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284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17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085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785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6A84-AF19-492E-B41E-600B744C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848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339A-4BE2-4074-A871-4A1CA8D00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319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3BF4-986C-472F-9946-FB2B66905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629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293B-92E6-4E95-82FE-FF02A0956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69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905C-B86D-45A0-AA1E-5013F2409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50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20C5-09D3-4806-8A8C-F7909DB6A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919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4AE9-556F-4CA2-88DE-49E5FE63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99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3556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C0C7-D9D4-44DA-A59E-792BE18BE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126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DA7F-C249-4137-95B6-FA54649D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24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5881-D381-4846-96F3-2F7A60E90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34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DA46-7047-4192-943A-CEC48DC4E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0178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44AA-D575-4047-A6EE-C2C717CA7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19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F24C-9802-4159-88DA-0B8B28F3A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681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D935-527C-42F1-88F1-9726FF05D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065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14798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98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C162-3E4B-47A2-85BA-A52A1172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2414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ACE0-48FE-498F-B6BA-66C11F38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796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0482-3DC8-42B4-B644-29BC7383F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963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1177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AC3B-450E-4E06-BB09-2AE04B12F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276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758C1-CD2B-4C48-8785-F23C50F52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283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B57A-D008-4744-8BAC-582E09D1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580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43CB-C7B0-490A-A317-8AA8F55E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665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5335-31CD-4AF7-9EAC-5570F003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778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9D97-26DF-4838-BB25-872B6785B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84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FC7A-7CDB-4303-9C66-E0FB42F3A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303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B63B-2BD8-4AE2-BB18-4E04699F3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982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16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A5C3-C22C-43F2-B5EC-DA3CE1F2E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342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01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401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6CD2-2880-4097-9901-C2EF85982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572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106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C018-318A-4A4A-8467-E82436199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643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74CF-A5FE-4BA1-AD67-4117EA71D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260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FF8D-F932-4B63-9ADB-39FFC3F1E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07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AC05-481B-473E-8E0E-F0F53BDD3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711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E855-AFEE-4895-9BC8-44430A0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4401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5C6D-852F-441E-A3CC-EC9350B5C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86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A7CA-7A60-481C-AB46-3436724D7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69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4ACA-CB81-40E4-A2A8-5A239E96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539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C466-2ABA-41E9-966C-8A8055B5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159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4317-BB37-43A6-AF7B-D382E6AAC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430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4618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C0BB-717A-49D2-A4C5-27964D25E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192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3C1E-D598-4873-A6C8-4D77C3431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752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97081-795B-4A67-BD78-3C390C18E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084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159A-4608-45F5-8A23-7506FBF6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94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5C68-081F-45DA-8B10-B18B5AB1E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7909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F221-2FA8-4C3F-9C3C-4AFED6C66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9655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A4D3-E43E-4E35-A09E-717D50039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0729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3C4F-FAC8-4328-9E60-2173839D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2955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346B-4A31-4330-854B-13299B3C7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118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BCE1-DCD2-422F-A058-52AD1EB4C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154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8641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DCB0-2D0F-4140-93A6-1472FB10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301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B020-CF77-4996-B860-441D94A20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4702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670E6-7D2A-4527-978E-37035C0EF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842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4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496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B92F777-F7A9-4F97-BDB1-C1D2CE018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6001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5B53-2E73-4889-A2AD-E434EB247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467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8DF4-0ED4-4E59-AA69-77D00EFD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000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7532-E606-4B05-8C17-0389126E7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47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157E-A0EE-4860-AC78-4A28F94FE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250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CC82-7E48-4468-B631-1C87E4A8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922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0FE8-9B97-4529-A99A-EAE7549A9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445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9115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E821-1AEE-48B5-B49C-4D699C1FE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6503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7B18-D54C-4E4C-99BF-AE4B291D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268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467F-276F-466C-9CBD-8278B7856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1507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D7B2-360A-42B0-9B39-7DD42666C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704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A3B0-0F24-4F9E-ADD1-8DE0196B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2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678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35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43 w 989"/>
              <a:gd name="T1" fmla="*/ 0 h 602"/>
              <a:gd name="T2" fmla="*/ 988 w 989"/>
              <a:gd name="T3" fmla="*/ 346 h 602"/>
              <a:gd name="T4" fmla="*/ 953 w 989"/>
              <a:gd name="T5" fmla="*/ 600 h 602"/>
              <a:gd name="T6" fmla="*/ 0 w 989"/>
              <a:gd name="T7" fmla="*/ 601 h 602"/>
              <a:gd name="T8" fmla="*/ 243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428 h 429"/>
              <a:gd name="T2" fmla="*/ 427 w 988"/>
              <a:gd name="T3" fmla="*/ 0 h 429"/>
              <a:gd name="T4" fmla="*/ 987 w 988"/>
              <a:gd name="T5" fmla="*/ 219 h 429"/>
              <a:gd name="T6" fmla="*/ 987 w 988"/>
              <a:gd name="T7" fmla="*/ 428 h 429"/>
              <a:gd name="T8" fmla="*/ 0 w 988"/>
              <a:gd name="T9" fmla="*/ 428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1392 w 1393"/>
              <a:gd name="T3" fmla="*/ 240 h 4320"/>
              <a:gd name="T4" fmla="*/ 288 w 1393"/>
              <a:gd name="T5" fmla="*/ 4319 h 4320"/>
              <a:gd name="T6" fmla="*/ 0 w 1393"/>
              <a:gd name="T7" fmla="*/ 4319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417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1417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958 w 959"/>
              <a:gd name="T3" fmla="*/ 346 h 4330"/>
              <a:gd name="T4" fmla="*/ 286 w 959"/>
              <a:gd name="T5" fmla="*/ 4329 h 4330"/>
              <a:gd name="T6" fmla="*/ 0 w 959"/>
              <a:gd name="T7" fmla="*/ 4329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17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4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4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266248D-2FE0-4144-A5D5-E13914794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308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29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3137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8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9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1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2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3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4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5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6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7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8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9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0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1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2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3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30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695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6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43C41F41-73AB-4CD8-A4E9-DE7BCD195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2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4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31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2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90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CDF537E-17B8-43B3-B1BB-773CC4E5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63CD19B-A486-4AEB-BC88-D34708EFC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15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1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15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4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39ABDC-9645-4000-8E20-9C61B2E78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21088"/>
            <a:ext cx="9036496" cy="194421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  <a:t>Тот, кто работает, всегда молод. </a:t>
            </a:r>
            <a:b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  <a:t>И иногда мне кажется, что, может быть, </a:t>
            </a:r>
            <a:b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  <a:t>труд вырабатывает какие-нибудь особые гормоны, </a:t>
            </a:r>
            <a:b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  <a:t>повышающие жизненный импульс. </a:t>
            </a:r>
            <a:b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6"/>
                </a:solidFill>
                <a:effectLst/>
                <a:latin typeface="Monotype Corsiva" pitchFamily="66" charset="0"/>
              </a:rPr>
              <a:t>                                                      Н</a:t>
            </a:r>
            <a: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  <a:t>. Н. Бурденко</a:t>
            </a:r>
            <a:br>
              <a:rPr lang="ru-RU" sz="3600" dirty="0">
                <a:solidFill>
                  <a:schemeClr val="accent6"/>
                </a:solidFill>
                <a:effectLst/>
                <a:latin typeface="Monotype Corsiva" pitchFamily="66" charset="0"/>
              </a:rPr>
            </a:br>
            <a:endParaRPr lang="ru-RU" sz="3600" dirty="0">
              <a:solidFill>
                <a:schemeClr val="accent6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928992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НАШИ ВЕЧНО МОЛОДЫЕ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ВЕТЕРАНЫ ТРУДА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13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Филиал 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ГБПОУ РТ </a:t>
            </a:r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Тувинский политехнический техникум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» в с. Хову-Аксы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700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lon85\Downloads\i59V8OB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" y="-1"/>
            <a:ext cx="9131311" cy="68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8424936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Монгуш</a:t>
            </a:r>
            <a:r>
              <a:rPr lang="ru-RU" sz="4000" dirty="0" smtClean="0">
                <a:latin typeface="Georgia" pitchFamily="18" charset="0"/>
              </a:rPr>
              <a:t>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Елена </a:t>
            </a:r>
            <a:r>
              <a:rPr lang="ru-RU" sz="4000" dirty="0" err="1" smtClean="0">
                <a:latin typeface="Georgia" pitchFamily="18" charset="0"/>
              </a:rPr>
              <a:t>Удувасовна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140968"/>
            <a:ext cx="8435280" cy="4525963"/>
          </a:xfrm>
        </p:spPr>
        <p:txBody>
          <a:bodyPr/>
          <a:lstStyle/>
          <a:p>
            <a:r>
              <a:rPr lang="ru-RU" sz="1800" dirty="0" smtClean="0">
                <a:latin typeface="Georgia" pitchFamily="18" charset="0"/>
              </a:rPr>
              <a:t>Елена </a:t>
            </a:r>
            <a:r>
              <a:rPr lang="ru-RU" sz="1800" dirty="0" err="1" smtClean="0">
                <a:latin typeface="Georgia" pitchFamily="18" charset="0"/>
              </a:rPr>
              <a:t>Удувасовна</a:t>
            </a:r>
            <a:r>
              <a:rPr lang="ru-RU" sz="1800" dirty="0" smtClean="0">
                <a:latin typeface="Georgia" pitchFamily="18" charset="0"/>
              </a:rPr>
              <a:t> работает в системе профессионального образования с 2005 года. </a:t>
            </a:r>
          </a:p>
          <a:p>
            <a:r>
              <a:rPr lang="ru-RU" sz="1800" dirty="0" smtClean="0">
                <a:latin typeface="Georgia" pitchFamily="18" charset="0"/>
              </a:rPr>
              <a:t>За время работы показала себя добросовестным, исполнительным работником. </a:t>
            </a:r>
          </a:p>
          <a:p>
            <a:r>
              <a:rPr lang="ru-RU" sz="1800" dirty="0" smtClean="0">
                <a:latin typeface="Georgia" pitchFamily="18" charset="0"/>
              </a:rPr>
              <a:t>В 1992 году была награждена Почетной грамотой комбината «</a:t>
            </a:r>
            <a:r>
              <a:rPr lang="ru-RU" sz="1800" dirty="0" err="1">
                <a:latin typeface="Georgia" pitchFamily="18" charset="0"/>
              </a:rPr>
              <a:t>Т</a:t>
            </a:r>
            <a:r>
              <a:rPr lang="ru-RU" sz="1800" dirty="0" err="1" smtClean="0">
                <a:latin typeface="Georgia" pitchFamily="18" charset="0"/>
              </a:rPr>
              <a:t>увакобальт</a:t>
            </a:r>
            <a:r>
              <a:rPr lang="ru-RU" sz="1800" dirty="0" smtClean="0">
                <a:latin typeface="Georgia" pitchFamily="18" charset="0"/>
              </a:rPr>
              <a:t>»,</a:t>
            </a:r>
          </a:p>
          <a:p>
            <a:r>
              <a:rPr lang="ru-RU" sz="1800" dirty="0" smtClean="0">
                <a:latin typeface="Georgia" pitchFamily="18" charset="0"/>
              </a:rPr>
              <a:t>В 2014 году Грамотой Первичной профсоюзной организации ГОУ НПО ПУ №9 за многолетний добросовестный труд</a:t>
            </a:r>
          </a:p>
          <a:p>
            <a:r>
              <a:rPr lang="ru-RU" sz="1800" dirty="0" smtClean="0">
                <a:latin typeface="Georgia" pitchFamily="18" charset="0"/>
              </a:rPr>
              <a:t>В 2016 году Грамотой Администрации ГБПОУ с. Хову-Аксы РТ за многолетний, добросовестный труд</a:t>
            </a:r>
          </a:p>
          <a:p>
            <a:r>
              <a:rPr lang="ru-RU" sz="1800" dirty="0" smtClean="0">
                <a:latin typeface="Georgia" pitchFamily="18" charset="0"/>
              </a:rPr>
              <a:t>В 2018 году награждена Грамотой Министерства образования и науки Республики Тыва</a:t>
            </a:r>
          </a:p>
        </p:txBody>
      </p:sp>
      <p:pic>
        <p:nvPicPr>
          <p:cNvPr id="10243" name="Picture 3" descr="C:\Users\Salon85\Desktop\Wb2gkkJRHA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5743" b="13639"/>
          <a:stretch/>
        </p:blipFill>
        <p:spPr bwMode="auto">
          <a:xfrm>
            <a:off x="827584" y="548680"/>
            <a:ext cx="1462042" cy="2271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6" y="2132856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273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lon85\Downloads\iE8HT8H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-4235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6624736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Крисан</a:t>
            </a:r>
            <a:r>
              <a:rPr lang="ru-RU" sz="4000" dirty="0" smtClean="0">
                <a:latin typeface="Georgia" pitchFamily="18" charset="0"/>
              </a:rPr>
              <a:t>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Анна Николаевна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26" name="Picture 2" descr="C:\Users\Salon85\Downloads\BmkKcS1cvM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5" t="55113" r="47486" b="23251"/>
          <a:stretch/>
        </p:blipFill>
        <p:spPr bwMode="auto">
          <a:xfrm>
            <a:off x="432365" y="692696"/>
            <a:ext cx="1907387" cy="2347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51520" y="3429000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800" dirty="0" smtClean="0">
                <a:latin typeface="Georgia" pitchFamily="18" charset="0"/>
              </a:rPr>
              <a:t>Работала в ГБПОУ с. Хову-Аксы РТ в должности директора с 1990 по 2012 годы. Среди многих наград хотим выделить Диплом </a:t>
            </a:r>
            <a:r>
              <a:rPr lang="ru-RU" sz="1800" dirty="0">
                <a:latin typeface="Georgia" pitchFamily="18" charset="0"/>
              </a:rPr>
              <a:t>Председателя Правительства Республики </a:t>
            </a:r>
            <a:r>
              <a:rPr lang="ru-RU" sz="1800" dirty="0" smtClean="0">
                <a:latin typeface="Georgia" pitchFamily="18" charset="0"/>
              </a:rPr>
              <a:t>Тыва, полученного в 2009 году </a:t>
            </a:r>
            <a:r>
              <a:rPr lang="ru-RU" sz="1800" dirty="0">
                <a:latin typeface="Georgia" pitchFamily="18" charset="0"/>
              </a:rPr>
              <a:t>в рамках приоритетного национального проекта «Образование» как победителю конкурса среди руководящих и педагогических работников образовательных учреждений среднего и начального профессионального образования РТ, активно внедряющих инновационные образовательные программы, современные технологии и проекты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Анна Николаевна очень добрый, отзывчивый, честный, порядочный человек, пользующийся огромным авторитетом не только среди работников и студентов ОУ, но и среди населения.  </a:t>
            </a:r>
            <a:endParaRPr lang="ru-RU" sz="1800" dirty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</p:txBody>
      </p:sp>
      <p:pic>
        <p:nvPicPr>
          <p:cNvPr id="2052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860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lon85\Downloads\iTQAVC2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" y="12080"/>
            <a:ext cx="9133256" cy="6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7920880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Туменхо</a:t>
            </a:r>
            <a:r>
              <a:rPr lang="ru-RU" sz="4000" dirty="0" smtClean="0">
                <a:latin typeface="Georgia" pitchFamily="18" charset="0"/>
              </a:rPr>
              <a:t>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Раиса Кара-</a:t>
            </a:r>
            <a:r>
              <a:rPr lang="ru-RU" sz="4000" dirty="0" err="1" smtClean="0">
                <a:latin typeface="Georgia" pitchFamily="18" charset="0"/>
              </a:rPr>
              <a:t>ооловна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3397552"/>
            <a:ext cx="8461448" cy="4855984"/>
          </a:xfrm>
        </p:spPr>
        <p:txBody>
          <a:bodyPr/>
          <a:lstStyle/>
          <a:p>
            <a:pPr algn="just"/>
            <a:r>
              <a:rPr lang="ru-RU" sz="2000" dirty="0" smtClean="0">
                <a:latin typeface="Georgia" pitchFamily="18" charset="0"/>
              </a:rPr>
              <a:t>Свою трудовую деятельность начала с марта 1969 года медсестрой </a:t>
            </a:r>
            <a:r>
              <a:rPr lang="ru-RU" sz="2000" dirty="0" err="1" smtClean="0">
                <a:latin typeface="Georgia" pitchFamily="18" charset="0"/>
              </a:rPr>
              <a:t>Мугур-Аксынской</a:t>
            </a:r>
            <a:r>
              <a:rPr lang="ru-RU" sz="2000" dirty="0" smtClean="0">
                <a:latin typeface="Georgia" pitchFamily="18" charset="0"/>
              </a:rPr>
              <a:t> районной больницы. С 1994 по 1998 годы была избрана на должность председателя Администрации п. Хову-Аксы.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С 2000 по 2017 годы проработала в ГБПОУ с. Хову-Аксы РТ</a:t>
            </a:r>
            <a:r>
              <a:rPr lang="ru-RU" sz="2000" dirty="0">
                <a:latin typeface="Georgia" pitchFamily="18" charset="0"/>
              </a:rPr>
              <a:t>. Раиса Кара-</a:t>
            </a:r>
            <a:r>
              <a:rPr lang="ru-RU" sz="2000" dirty="0" err="1">
                <a:latin typeface="Georgia" pitchFamily="18" charset="0"/>
              </a:rPr>
              <a:t>ооловна</a:t>
            </a:r>
            <a:r>
              <a:rPr lang="ru-RU" sz="2000" dirty="0">
                <a:latin typeface="Georgia" pitchFamily="18" charset="0"/>
              </a:rPr>
              <a:t> принципиальный, ответственный </a:t>
            </a:r>
            <a:r>
              <a:rPr lang="ru-RU" sz="2000" dirty="0" smtClean="0">
                <a:latin typeface="Georgia" pitchFamily="18" charset="0"/>
              </a:rPr>
              <a:t>работник. За заслуги в деле воспитания подрастающего поколения в 2003 году была награждена Почетной грамотой Департамента НПО РТ.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" y="625342"/>
            <a:ext cx="1752253" cy="244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6" y="2276872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852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lon85\Downloads\i59V8OB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793" cy="68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16832"/>
            <a:ext cx="7920880" cy="1237580"/>
          </a:xfrm>
        </p:spPr>
        <p:txBody>
          <a:bodyPr/>
          <a:lstStyle/>
          <a:p>
            <a:r>
              <a:rPr lang="ru-RU" sz="4000" dirty="0" smtClean="0">
                <a:latin typeface="Georgia" pitchFamily="18" charset="0"/>
              </a:rPr>
              <a:t>Гладкая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Галина Васильевна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12976"/>
            <a:ext cx="8496944" cy="4855984"/>
          </a:xfrm>
        </p:spPr>
        <p:txBody>
          <a:bodyPr/>
          <a:lstStyle/>
          <a:p>
            <a:pPr algn="just"/>
            <a:r>
              <a:rPr lang="ru-RU" sz="2000" dirty="0" smtClean="0">
                <a:latin typeface="Georgia" pitchFamily="18" charset="0"/>
              </a:rPr>
              <a:t>Свою трудовую деятельность начала на комбинате «</a:t>
            </a:r>
            <a:r>
              <a:rPr lang="ru-RU" sz="2000" dirty="0" err="1" smtClean="0">
                <a:latin typeface="Georgia" pitchFamily="18" charset="0"/>
              </a:rPr>
              <a:t>Тувакобальт</a:t>
            </a:r>
            <a:r>
              <a:rPr lang="ru-RU" sz="2000" dirty="0" smtClean="0">
                <a:latin typeface="Georgia" pitchFamily="18" charset="0"/>
              </a:rPr>
              <a:t>», а затем в </a:t>
            </a:r>
            <a:r>
              <a:rPr lang="ru-RU" sz="2000" dirty="0" err="1" smtClean="0">
                <a:latin typeface="Georgia" pitchFamily="18" charset="0"/>
              </a:rPr>
              <a:t>Хову-Аксынской</a:t>
            </a:r>
            <a:r>
              <a:rPr lang="ru-RU" sz="2000" dirty="0" smtClean="0">
                <a:latin typeface="Georgia" pitchFamily="18" charset="0"/>
              </a:rPr>
              <a:t> средней школе.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С 1998 года проработала в ГБПОУ с. Хову-Аксы РТ заместителем директора по административно-хозяйственной деятельности.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За время работы в ОУ награждена грамотами администрации ПУ №9 в честь 60-летия системы НПО РФ, в связи с Днем учителя за добросовестное отношение к работе, грамотой Министерства общего и профессионального образования РФ, Департамента НПО РТ за успехи  деле воспитания и обучения квалифицированных кадров.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800200" cy="224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4" y="2211629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576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lon85\Downloads\iE8HT8H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" y="-1"/>
            <a:ext cx="914400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7920880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Донгак</a:t>
            </a:r>
            <a:r>
              <a:rPr lang="ru-RU" sz="4000" dirty="0" smtClean="0">
                <a:latin typeface="Georgia" pitchFamily="18" charset="0"/>
              </a:rPr>
              <a:t>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Клара </a:t>
            </a:r>
            <a:r>
              <a:rPr lang="ru-RU" sz="4000" dirty="0" err="1" smtClean="0">
                <a:latin typeface="Georgia" pitchFamily="18" charset="0"/>
              </a:rPr>
              <a:t>Доржукаевна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2"/>
            <a:ext cx="8856984" cy="4855984"/>
          </a:xfrm>
        </p:spPr>
        <p:txBody>
          <a:bodyPr/>
          <a:lstStyle/>
          <a:p>
            <a:pPr algn="just"/>
            <a:r>
              <a:rPr lang="ru-RU" sz="1800" dirty="0" smtClean="0">
                <a:latin typeface="Georgia" pitchFamily="18" charset="0"/>
              </a:rPr>
              <a:t>С 2006 по 2017 годы проработала в ГБПОУ с. Хову-Аксы РТ младшим воспитателем.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За время показала себя ответственным, требовательным и исполнительным работником. Она добросовестно относится своим должностным обязанностям. За многолетний плодотворный труд была награждена: 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2009 году грамотой Первичной профсоюзной организации ГОУ НПО ПУ №9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В </a:t>
            </a:r>
            <a:r>
              <a:rPr lang="ru-RU" sz="1800" dirty="0">
                <a:latin typeface="Georgia" pitchFamily="18" charset="0"/>
              </a:rPr>
              <a:t>2011 году грамотой Управления образованием </a:t>
            </a:r>
            <a:r>
              <a:rPr lang="ru-RU" sz="1800" dirty="0" err="1">
                <a:latin typeface="Georgia" pitchFamily="18" charset="0"/>
              </a:rPr>
              <a:t>Чеди-Хольского</a:t>
            </a:r>
            <a:r>
              <a:rPr lang="ru-RU" sz="1800" dirty="0">
                <a:latin typeface="Georgia" pitchFamily="18" charset="0"/>
              </a:rPr>
              <a:t> </a:t>
            </a:r>
            <a:r>
              <a:rPr lang="ru-RU" sz="1800" dirty="0" err="1">
                <a:latin typeface="Georgia" pitchFamily="18" charset="0"/>
              </a:rPr>
              <a:t>кожууна</a:t>
            </a:r>
            <a:endParaRPr lang="ru-RU" sz="1800" dirty="0">
              <a:latin typeface="Georgia" pitchFamily="18" charset="0"/>
            </a:endParaRPr>
          </a:p>
          <a:p>
            <a:pPr algn="just"/>
            <a:r>
              <a:rPr lang="ru-RU" sz="1800" dirty="0">
                <a:latin typeface="Georgia" pitchFamily="18" charset="0"/>
              </a:rPr>
              <a:t>В 2016 году грамотой администрации ГБПОУ с. Хову-Аксы РТ 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2017 году Почетной грамотой Министерства образования и науки Республики Тыва</a:t>
            </a:r>
          </a:p>
          <a:p>
            <a:pPr algn="just"/>
            <a:endParaRPr lang="ru-RU" sz="1800" dirty="0">
              <a:latin typeface="Georgia" pitchFamily="18" charset="0"/>
            </a:endParaRP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5122" name="Picture 2" descr="C:\Users\Salon85\Downloads\4o7MhnGMK5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4233" r="25732" b="53078"/>
          <a:stretch/>
        </p:blipFill>
        <p:spPr bwMode="auto">
          <a:xfrm>
            <a:off x="660971" y="764704"/>
            <a:ext cx="1750789" cy="237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9203199" y="-459432"/>
            <a:ext cx="8712968" cy="485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7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6" y="2276872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095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lon85\Downloads\iTQAVC2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87364"/>
            <a:ext cx="7920880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Оюн</a:t>
            </a:r>
            <a:r>
              <a:rPr lang="ru-RU" sz="4000" dirty="0" smtClean="0">
                <a:latin typeface="Georgia" pitchFamily="18" charset="0"/>
              </a:rPr>
              <a:t>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Валентина </a:t>
            </a:r>
            <a:r>
              <a:rPr lang="ru-RU" sz="4000" dirty="0" err="1" smtClean="0">
                <a:latin typeface="Georgia" pitchFamily="18" charset="0"/>
              </a:rPr>
              <a:t>Бойдуевна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37512"/>
            <a:ext cx="8712968" cy="48559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Georgia" pitchFamily="18" charset="0"/>
              </a:rPr>
              <a:t>С 1998 по 2017 годы проработала в ГБПОУ с. Хову-Аксы РТ заведующей столовой. С 2018 года вновь принята на работу поваром в столовой ОУ.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За многолетний и добросовестный труд награждена: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В 2001 году Почетной грамотой Хурала Республики Тыва 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В 2004 году </a:t>
            </a:r>
            <a:r>
              <a:rPr lang="ru-RU" sz="1800" dirty="0">
                <a:latin typeface="Georgia" pitchFamily="18" charset="0"/>
              </a:rPr>
              <a:t>г</a:t>
            </a:r>
            <a:r>
              <a:rPr lang="ru-RU" sz="1800" dirty="0" smtClean="0">
                <a:latin typeface="Georgia" pitchFamily="18" charset="0"/>
              </a:rPr>
              <a:t>рамотой Департамента НПО РТ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В 2008 году Почетной грамотой Министерства образования, науки и молодежной политики Республики Тыва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2008 году Почетной грамотой </a:t>
            </a:r>
            <a:r>
              <a:rPr lang="ru-RU" sz="1800" dirty="0" smtClean="0">
                <a:latin typeface="Georgia" pitchFamily="18" charset="0"/>
              </a:rPr>
              <a:t>Президиума </a:t>
            </a:r>
            <a:r>
              <a:rPr lang="ru-RU" sz="1800" dirty="0" err="1" smtClean="0">
                <a:latin typeface="Georgia" pitchFamily="18" charset="0"/>
              </a:rPr>
              <a:t>кожкома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err="1" smtClean="0">
                <a:latin typeface="Georgia" pitchFamily="18" charset="0"/>
              </a:rPr>
              <a:t>Чеди-Хольского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err="1" smtClean="0">
                <a:latin typeface="Georgia" pitchFamily="18" charset="0"/>
              </a:rPr>
              <a:t>кожууного</a:t>
            </a:r>
            <a:r>
              <a:rPr lang="ru-RU" sz="1800" dirty="0" smtClean="0">
                <a:latin typeface="Georgia" pitchFamily="18" charset="0"/>
              </a:rPr>
              <a:t> комитета профсоюза работников народного образования и науки РФ по РТ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В 2016 году </a:t>
            </a:r>
            <a:r>
              <a:rPr lang="ru-RU" sz="1800" dirty="0">
                <a:latin typeface="Georgia" pitchFamily="18" charset="0"/>
              </a:rPr>
              <a:t>Почетной грамотой Министерства </a:t>
            </a:r>
            <a:r>
              <a:rPr lang="ru-RU" sz="1800" dirty="0" smtClean="0">
                <a:latin typeface="Georgia" pitchFamily="18" charset="0"/>
              </a:rPr>
              <a:t>образования и </a:t>
            </a:r>
            <a:r>
              <a:rPr lang="ru-RU" sz="1800" dirty="0">
                <a:latin typeface="Georgia" pitchFamily="18" charset="0"/>
              </a:rPr>
              <a:t>науки </a:t>
            </a:r>
            <a:r>
              <a:rPr lang="ru-RU" sz="1800" dirty="0" smtClean="0">
                <a:latin typeface="Georgia" pitchFamily="18" charset="0"/>
              </a:rPr>
              <a:t>Российской Федерации</a:t>
            </a:r>
            <a:endParaRPr lang="ru-RU" sz="1800" dirty="0">
              <a:latin typeface="Georgia" pitchFamily="18" charset="0"/>
            </a:endParaRPr>
          </a:p>
          <a:p>
            <a:pPr algn="just"/>
            <a:endParaRPr lang="ru-RU" sz="1800" dirty="0">
              <a:latin typeface="Georgia" pitchFamily="18" charset="0"/>
            </a:endParaRP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6147" name="Picture 3" descr="C:\Users\Salon85\Desktop\IMG-c640fe02cc7e92495df740c1ab2d06b8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27812" r="38889" b="33973"/>
          <a:stretch/>
        </p:blipFill>
        <p:spPr bwMode="auto">
          <a:xfrm>
            <a:off x="577010" y="692697"/>
            <a:ext cx="157475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677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lon85\Downloads\i59V8OB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0"/>
            <a:ext cx="9123986" cy="68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47404"/>
            <a:ext cx="7920880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Оюн</a:t>
            </a:r>
            <a:r>
              <a:rPr lang="ru-RU" sz="4000" dirty="0" smtClean="0">
                <a:latin typeface="Georgia" pitchFamily="18" charset="0"/>
              </a:rPr>
              <a:t> Роза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err="1" smtClean="0">
                <a:latin typeface="Georgia" pitchFamily="18" charset="0"/>
              </a:rPr>
              <a:t>Хомушкуевна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2"/>
            <a:ext cx="8784976" cy="48559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Georgia" pitchFamily="18" charset="0"/>
              </a:rPr>
              <a:t>       С 1993 по 2017 годы проработала в ГБПОУ с. Хову-Аксы РТ мастером производственного обучения, заведующей общежитием.</a:t>
            </a:r>
          </a:p>
          <a:p>
            <a:pPr marL="0" indent="0" algn="just">
              <a:buNone/>
            </a:pP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      За многолетний и добросовестный труд награждена: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2001 году грамотой Председателя администрации </a:t>
            </a:r>
            <a:r>
              <a:rPr lang="ru-RU" sz="1600" dirty="0" err="1" smtClean="0">
                <a:latin typeface="Georgia" pitchFamily="18" charset="0"/>
              </a:rPr>
              <a:t>Чеди-Хольского</a:t>
            </a:r>
            <a:r>
              <a:rPr lang="ru-RU" sz="1600" dirty="0" smtClean="0">
                <a:latin typeface="Georgia" pitchFamily="18" charset="0"/>
              </a:rPr>
              <a:t> района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2003 году </a:t>
            </a:r>
            <a:r>
              <a:rPr lang="ru-RU" sz="1600" dirty="0">
                <a:latin typeface="Georgia" pitchFamily="18" charset="0"/>
              </a:rPr>
              <a:t>г</a:t>
            </a:r>
            <a:r>
              <a:rPr lang="ru-RU" sz="1600" dirty="0" smtClean="0">
                <a:latin typeface="Georgia" pitchFamily="18" charset="0"/>
              </a:rPr>
              <a:t>рамотой Департамента НПО РТ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</a:t>
            </a:r>
            <a:r>
              <a:rPr lang="ru-RU" sz="1600" dirty="0">
                <a:latin typeface="Georgia" pitchFamily="18" charset="0"/>
              </a:rPr>
              <a:t>2007 году Почетной грамотой Министерства образования и науки Республики Тыва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</a:t>
            </a:r>
            <a:r>
              <a:rPr lang="ru-RU" sz="1600" dirty="0">
                <a:latin typeface="Georgia" pitchFamily="18" charset="0"/>
              </a:rPr>
              <a:t>2010 году Почетным дипломом Федеральной службы государственной статистики </a:t>
            </a:r>
          </a:p>
          <a:p>
            <a:pPr algn="just"/>
            <a:r>
              <a:rPr lang="ru-RU" sz="1600" dirty="0">
                <a:latin typeface="Georgia" pitchFamily="18" charset="0"/>
              </a:rPr>
              <a:t>В 2011 году Почетной грамотой Хурала представителей с. Хову-Аксы</a:t>
            </a:r>
          </a:p>
          <a:p>
            <a:pPr algn="just"/>
            <a:r>
              <a:rPr lang="ru-RU" sz="1600" dirty="0">
                <a:latin typeface="Georgia" pitchFamily="18" charset="0"/>
              </a:rPr>
              <a:t>В 2011 году грамотой начальника Управлением образованием </a:t>
            </a:r>
            <a:r>
              <a:rPr lang="ru-RU" sz="1600" dirty="0" err="1">
                <a:latin typeface="Georgia" pitchFamily="18" charset="0"/>
              </a:rPr>
              <a:t>Чеди-Хольского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кожууна</a:t>
            </a:r>
            <a:endParaRPr lang="ru-RU" sz="1600" dirty="0">
              <a:latin typeface="Georgia" pitchFamily="18" charset="0"/>
            </a:endParaRPr>
          </a:p>
          <a:p>
            <a:pPr algn="just"/>
            <a:r>
              <a:rPr lang="ru-RU" sz="1600" dirty="0">
                <a:latin typeface="Georgia" pitchFamily="18" charset="0"/>
              </a:rPr>
              <a:t>В 2014 году награждена Юбилейной медалью во ознаменование 100-летия единения России и Тувы и 100-летия основания г. Кызыла</a:t>
            </a:r>
          </a:p>
          <a:p>
            <a:pPr algn="just"/>
            <a:endParaRPr lang="ru-RU" sz="1600" dirty="0" smtClean="0">
              <a:latin typeface="Georgia" pitchFamily="18" charset="0"/>
            </a:endParaRPr>
          </a:p>
          <a:p>
            <a:pPr algn="just"/>
            <a:endParaRPr lang="ru-RU" sz="1600" dirty="0">
              <a:latin typeface="Georgia" pitchFamily="18" charset="0"/>
            </a:endParaRPr>
          </a:p>
        </p:txBody>
      </p:sp>
      <p:pic>
        <p:nvPicPr>
          <p:cNvPr id="2050" name="Picture 2" descr="C:\Users\Salon85\Downloads\XaRCyAZ0fr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777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lon85\Downloads\iE8HT8H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2"/>
            <a:ext cx="914400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47404"/>
            <a:ext cx="8424936" cy="12375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Georgia" pitchFamily="18" charset="0"/>
              </a:rPr>
              <a:t>Позднякова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Надежда Васильевна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7552"/>
            <a:ext cx="8424936" cy="48559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Georgia" pitchFamily="18" charset="0"/>
              </a:rPr>
              <a:t>     До поступления на работу в ГБПОУ с. Хову-Аксы РТ работала бухгалтером, старшим бухгалтером расчетной группы комбинат управления «</a:t>
            </a:r>
            <a:r>
              <a:rPr lang="ru-RU" sz="1800" dirty="0" err="1" smtClean="0">
                <a:latin typeface="Georgia" pitchFamily="18" charset="0"/>
              </a:rPr>
              <a:t>Тувакобальт</a:t>
            </a:r>
            <a:r>
              <a:rPr lang="ru-RU" sz="1800" dirty="0" smtClean="0">
                <a:latin typeface="Georgia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Georgia" pitchFamily="18" charset="0"/>
              </a:rPr>
              <a:t>     С 1993 по 2017 годы проработала в ГБПОУ с. Хову-Аксы РТ главным бухгалтером.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Georgia" pitchFamily="18" charset="0"/>
              </a:rPr>
              <a:t>     За </a:t>
            </a:r>
            <a:r>
              <a:rPr lang="ru-RU" sz="1800" dirty="0">
                <a:latin typeface="Georgia" pitchFamily="18" charset="0"/>
              </a:rPr>
              <a:t>многолетний и добросовестный труд награждена: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1997 году Почетной грамотой Департамента НПО РТ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2001 году благодарственным письмом Департамента НПО РТ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2005 году грамотой Департамента НПО РТ</a:t>
            </a:r>
          </a:p>
          <a:p>
            <a:pPr algn="just"/>
            <a:r>
              <a:rPr lang="ru-RU" sz="1800" dirty="0">
                <a:latin typeface="Georgia" pitchFamily="18" charset="0"/>
              </a:rPr>
              <a:t>В 2006 году благодарностью Агентства по НПО РТ</a:t>
            </a: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4098" name="Picture 2" descr="C:\Users\Salon85\Downloads\Zw0Suo63ZU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7" t="19941" r="47678" b="45535"/>
          <a:stretch/>
        </p:blipFill>
        <p:spPr bwMode="auto">
          <a:xfrm>
            <a:off x="656095" y="908720"/>
            <a:ext cx="1683657" cy="2104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104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lon85\Downloads\iTQAVC2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47404"/>
            <a:ext cx="8424936" cy="1237580"/>
          </a:xfrm>
        </p:spPr>
        <p:txBody>
          <a:bodyPr/>
          <a:lstStyle/>
          <a:p>
            <a:r>
              <a:rPr lang="ru-RU" sz="4000" dirty="0" err="1" smtClean="0">
                <a:latin typeface="Georgia" pitchFamily="18" charset="0"/>
              </a:rPr>
              <a:t>Попугаева</a:t>
            </a:r>
            <a:r>
              <a:rPr lang="ru-RU" sz="4000" dirty="0" smtClean="0">
                <a:latin typeface="Georgia" pitchFamily="18" charset="0"/>
              </a:rPr>
              <a:t>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Алла Михайловна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81328"/>
            <a:ext cx="5832648" cy="4855984"/>
          </a:xfrm>
        </p:spPr>
        <p:txBody>
          <a:bodyPr/>
          <a:lstStyle/>
          <a:p>
            <a:pPr algn="just"/>
            <a:endParaRPr lang="ru-RU" sz="1800" dirty="0">
              <a:latin typeface="Georgia" pitchFamily="18" charset="0"/>
            </a:endParaRP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3074" name="Picture 2" descr="C:\Users\Salon85\Downloads\bnY4j7f4fx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17418" r="15421" b="32253"/>
          <a:stretch/>
        </p:blipFill>
        <p:spPr bwMode="auto">
          <a:xfrm>
            <a:off x="698975" y="836712"/>
            <a:ext cx="178479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lon85\Downloads\0_123a97_a50c724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6" y="2420888"/>
            <a:ext cx="2587598" cy="1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215516" y="3541568"/>
            <a:ext cx="8712968" cy="485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1600" dirty="0" smtClean="0">
                <a:latin typeface="Georgia" pitchFamily="18" charset="0"/>
              </a:rPr>
              <a:t>С 2007 по 2017 годы работала бухгалтером в ГБПОУ с. Хову-Аксы РТ.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За успехи в работе награждена следующими наградами: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1998 году нагрудным знаком «Отличник полиции»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2005 году Почетная грамота ОПРФ по Республике Тыва за заслуги в области социальной защиты населения и многолетнюю добросовестную работу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2006 году Почетной грамотой Администрации с. Хову-Аксы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2010 году грамотой Первичной профсоюзной организации ГОУ НПО ПУ №9 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2012 году грамотой администрации ГБПОУ с. Хову-Аксы РТ 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2016 году грамотой Администрации ГБПОУ с. Хову-Аксы РТ </a:t>
            </a:r>
          </a:p>
          <a:p>
            <a:pPr algn="just"/>
            <a:r>
              <a:rPr lang="ru-RU" sz="1600" dirty="0" smtClean="0">
                <a:latin typeface="Georgia" pitchFamily="18" charset="0"/>
              </a:rPr>
              <a:t>В 2017 году Почетной грамотой Министерства образования и науки Республики Тыва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732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1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289</TotalTime>
  <Words>808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Тема1</vt:lpstr>
      <vt:lpstr>Оформление по умолчанию</vt:lpstr>
      <vt:lpstr>Communicating Bad News</vt:lpstr>
      <vt:lpstr>Шары</vt:lpstr>
      <vt:lpstr>Пастель</vt:lpstr>
      <vt:lpstr>Капсулы</vt:lpstr>
      <vt:lpstr>Тот, кто работает, всегда молод.  И иногда мне кажется, что, может быть,  труд вырабатывает какие-нибудь особые гормоны,  повышающие жизненный импульс.                                                        Н. Н. Бурденко </vt:lpstr>
      <vt:lpstr>Крисан  Анна Николаевна</vt:lpstr>
      <vt:lpstr>Туменхо  Раиса Кара-ооловна</vt:lpstr>
      <vt:lpstr>Гладкая  Галина Васильевна</vt:lpstr>
      <vt:lpstr>Донгак  Клара Доржукаевна</vt:lpstr>
      <vt:lpstr>Оюн  Валентина Бойдуевна</vt:lpstr>
      <vt:lpstr>Оюн Роза  Хомушкуевна</vt:lpstr>
      <vt:lpstr>Позднякова  Надежда Васильевна</vt:lpstr>
      <vt:lpstr>Попугаева  Алла Михайловна</vt:lpstr>
      <vt:lpstr>Монгуш  Елена Удувасовна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Тот, кто работает, всегда молод.  И иногда мне кажется, что, может быть,  труд вырабатывает какие-нибудь особые гормоны,  повышающие жизненный импульс.                                                        Н. Н. Бурденко </dc:title>
  <dc:creator>Salon85</dc:creator>
  <cp:lastModifiedBy>PSIX</cp:lastModifiedBy>
  <cp:revision>36</cp:revision>
  <dcterms:created xsi:type="dcterms:W3CDTF">2019-04-25T02:50:42Z</dcterms:created>
  <dcterms:modified xsi:type="dcterms:W3CDTF">2023-03-13T02:33:34Z</dcterms:modified>
</cp:coreProperties>
</file>